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6969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5821"/>
  </p:normalViewPr>
  <p:slideViewPr>
    <p:cSldViewPr snapToGrid="0">
      <p:cViewPr varScale="1">
        <p:scale>
          <a:sx n="72" d="100"/>
          <a:sy n="72" d="100"/>
        </p:scale>
        <p:origin x="20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01245-21B4-4547-9593-8335C8B093CD}" type="doc">
      <dgm:prSet loTypeId="urn:microsoft.com/office/officeart/2005/8/layout/chart3" loCatId="cycle" qsTypeId="urn:microsoft.com/office/officeart/2005/8/quickstyle/3d9" qsCatId="3D" csTypeId="urn:microsoft.com/office/officeart/2005/8/colors/accent1_2" csCatId="accent1" phldr="1"/>
      <dgm:spPr/>
      <dgm:t>
        <a:bodyPr/>
        <a:lstStyle/>
        <a:p>
          <a:endParaRPr lang="en-US"/>
        </a:p>
      </dgm:t>
    </dgm:pt>
    <dgm:pt modelId="{F8879347-F573-43DB-B2B9-86635A7BE0EC}">
      <dgm:prSet phldrT="[Tekst]"/>
      <dgm:spPr/>
      <dgm:t>
        <a:bodyPr/>
        <a:lstStyle/>
        <a:p>
          <a:pPr>
            <a:buFont typeface="Wingdings" panose="05000000000000000000" pitchFamily="2" charset="2"/>
            <a:buChar char=""/>
          </a:pPr>
          <a:r>
            <a:rPr lang="en-US" dirty="0"/>
            <a:t>Warehouse / sorting</a:t>
          </a:r>
        </a:p>
        <a:p>
          <a:pPr>
            <a:buFont typeface="Wingdings" panose="05000000000000000000" pitchFamily="2" charset="2"/>
            <a:buChar char=""/>
          </a:pPr>
          <a:r>
            <a:rPr lang="pl-PL" dirty="0"/>
            <a:t> / sortownia </a:t>
          </a:r>
        </a:p>
      </dgm:t>
    </dgm:pt>
    <dgm:pt modelId="{56755550-5826-4DA4-9B68-365F78F490C0}" type="parTrans" cxnId="{5C84F407-7ED9-4C16-AFA2-FAF040F78219}">
      <dgm:prSet/>
      <dgm:spPr/>
      <dgm:t>
        <a:bodyPr/>
        <a:lstStyle/>
        <a:p>
          <a:endParaRPr lang="pl-PL"/>
        </a:p>
      </dgm:t>
    </dgm:pt>
    <dgm:pt modelId="{9CA66DFD-FA9F-4BF6-A936-52A8A9D66222}" type="sibTrans" cxnId="{5C84F407-7ED9-4C16-AFA2-FAF040F78219}">
      <dgm:prSet/>
      <dgm:spPr/>
      <dgm:t>
        <a:bodyPr/>
        <a:lstStyle/>
        <a:p>
          <a:endParaRPr lang="pl-PL"/>
        </a:p>
      </dgm:t>
    </dgm:pt>
    <dgm:pt modelId="{19331A58-15B1-4375-90FA-56EA47DD275E}">
      <dgm:prSet phldrT="[Tekst]"/>
      <dgm:spPr/>
      <dgm:t>
        <a:bodyPr/>
        <a:lstStyle/>
        <a:p>
          <a:r>
            <a:rPr lang="en-US" dirty="0"/>
            <a:t>Access control / employee monitoring</a:t>
          </a:r>
        </a:p>
        <a:p>
          <a:endParaRPr lang="pl-PL" dirty="0"/>
        </a:p>
      </dgm:t>
    </dgm:pt>
    <dgm:pt modelId="{A999CC01-A665-46E3-89AD-1D3D001F4C32}" type="parTrans" cxnId="{097D5AA7-A635-4380-874F-AE0A956F391B}">
      <dgm:prSet/>
      <dgm:spPr/>
      <dgm:t>
        <a:bodyPr/>
        <a:lstStyle/>
        <a:p>
          <a:endParaRPr lang="pl-PL"/>
        </a:p>
      </dgm:t>
    </dgm:pt>
    <dgm:pt modelId="{C9A125FB-C1E7-400A-931D-B2EA8AA7BCAD}" type="sibTrans" cxnId="{097D5AA7-A635-4380-874F-AE0A956F391B}">
      <dgm:prSet/>
      <dgm:spPr/>
      <dgm:t>
        <a:bodyPr/>
        <a:lstStyle/>
        <a:p>
          <a:endParaRPr lang="pl-PL"/>
        </a:p>
      </dgm:t>
    </dgm:pt>
    <dgm:pt modelId="{F92A8FE6-3B16-402C-A5E9-C033D1AE689B}">
      <dgm:prSet phldrT="[Tekst]"/>
      <dgm:spPr/>
      <dgm:t>
        <a:bodyPr/>
        <a:lstStyle/>
        <a:p>
          <a:pPr>
            <a:buFont typeface="Wingdings" panose="05000000000000000000" pitchFamily="2" charset="2"/>
            <a:buChar char=""/>
          </a:pPr>
          <a:r>
            <a:rPr lang="en-US" dirty="0"/>
            <a:t>Logistics / Supply Chain</a:t>
          </a:r>
          <a:endParaRPr lang="pl-PL" dirty="0"/>
        </a:p>
      </dgm:t>
    </dgm:pt>
    <dgm:pt modelId="{55EF3FAB-B5A5-4112-AC5D-BA42A9519DA8}" type="parTrans" cxnId="{D131BAA4-34EE-44C7-B2E9-3EF74453EC32}">
      <dgm:prSet/>
      <dgm:spPr/>
      <dgm:t>
        <a:bodyPr/>
        <a:lstStyle/>
        <a:p>
          <a:endParaRPr lang="pl-PL"/>
        </a:p>
      </dgm:t>
    </dgm:pt>
    <dgm:pt modelId="{FFD1A73A-BA76-4191-A286-E8E194F4E9A1}" type="sibTrans" cxnId="{D131BAA4-34EE-44C7-B2E9-3EF74453EC32}">
      <dgm:prSet/>
      <dgm:spPr/>
      <dgm:t>
        <a:bodyPr/>
        <a:lstStyle/>
        <a:p>
          <a:endParaRPr lang="pl-PL"/>
        </a:p>
      </dgm:t>
    </dgm:pt>
    <dgm:pt modelId="{FCCE060D-45AA-4E9C-B204-4FEA0DB03205}">
      <dgm:prSet phldrT="[Tekst]"/>
      <dgm:spPr/>
      <dgm:t>
        <a:bodyPr/>
        <a:lstStyle/>
        <a:p>
          <a:pPr>
            <a:buFont typeface="Wingdings" panose="05000000000000000000" pitchFamily="2" charset="2"/>
            <a:buChar char=""/>
          </a:pPr>
          <a:r>
            <a:rPr lang="en-US" dirty="0"/>
            <a:t>Medical / Hospital</a:t>
          </a:r>
          <a:endParaRPr lang="pl-PL" dirty="0"/>
        </a:p>
      </dgm:t>
    </dgm:pt>
    <dgm:pt modelId="{98A7F40A-C9E6-4DCA-A8AD-5A50287D7392}" type="parTrans" cxnId="{2B797FCA-86ED-4F81-878F-6371A077EAD8}">
      <dgm:prSet/>
      <dgm:spPr/>
      <dgm:t>
        <a:bodyPr/>
        <a:lstStyle/>
        <a:p>
          <a:endParaRPr lang="en-US"/>
        </a:p>
      </dgm:t>
    </dgm:pt>
    <dgm:pt modelId="{D8B1D1F7-9F51-4D47-90BF-24B76C0F5BD0}" type="sibTrans" cxnId="{2B797FCA-86ED-4F81-878F-6371A077EAD8}">
      <dgm:prSet/>
      <dgm:spPr/>
      <dgm:t>
        <a:bodyPr/>
        <a:lstStyle/>
        <a:p>
          <a:endParaRPr lang="en-US"/>
        </a:p>
      </dgm:t>
    </dgm:pt>
    <dgm:pt modelId="{A813D9C4-14F7-45C6-92F5-093E3D82A821}">
      <dgm:prSet phldrT="[Tekst]"/>
      <dgm:spPr/>
      <dgm:t>
        <a:bodyPr/>
        <a:lstStyle/>
        <a:p>
          <a:pPr>
            <a:buFont typeface="Wingdings" panose="05000000000000000000" pitchFamily="2" charset="2"/>
            <a:buChar char=""/>
          </a:pPr>
          <a:r>
            <a:rPr lang="en-US" dirty="0"/>
            <a:t>Manufacturing</a:t>
          </a:r>
          <a:endParaRPr lang="pl-PL" dirty="0"/>
        </a:p>
      </dgm:t>
    </dgm:pt>
    <dgm:pt modelId="{0DC20251-D10D-49EA-81F8-45BD94434754}" type="parTrans" cxnId="{49C71D2F-9134-4CE5-91A3-644BAF2B1EF7}">
      <dgm:prSet/>
      <dgm:spPr/>
      <dgm:t>
        <a:bodyPr/>
        <a:lstStyle/>
        <a:p>
          <a:endParaRPr lang="en-US"/>
        </a:p>
      </dgm:t>
    </dgm:pt>
    <dgm:pt modelId="{146E8C67-F3DC-4B69-AE36-9362645CBA36}" type="sibTrans" cxnId="{49C71D2F-9134-4CE5-91A3-644BAF2B1EF7}">
      <dgm:prSet/>
      <dgm:spPr/>
      <dgm:t>
        <a:bodyPr/>
        <a:lstStyle/>
        <a:p>
          <a:endParaRPr lang="en-US"/>
        </a:p>
      </dgm:t>
    </dgm:pt>
    <dgm:pt modelId="{CB111117-A4C6-4DB8-BA0D-1B658D1CC1D5}">
      <dgm:prSet phldrT="[Tekst]"/>
      <dgm:spPr/>
      <dgm:t>
        <a:bodyPr/>
        <a:lstStyle/>
        <a:p>
          <a:pPr>
            <a:buFont typeface="Wingdings" panose="05000000000000000000" pitchFamily="2" charset="2"/>
            <a:buChar char=""/>
          </a:pPr>
          <a:r>
            <a:rPr lang="en-US" dirty="0"/>
            <a:t>Airline Baggage Tracking</a:t>
          </a:r>
        </a:p>
        <a:p>
          <a:pPr>
            <a:buFont typeface="Wingdings" panose="05000000000000000000" pitchFamily="2" charset="2"/>
            <a:buChar char=""/>
          </a:pPr>
          <a:endParaRPr lang="pl-PL" dirty="0"/>
        </a:p>
      </dgm:t>
    </dgm:pt>
    <dgm:pt modelId="{23A5BE6B-9B01-461B-8663-9BCAD5F6E1A7}" type="parTrans" cxnId="{4BACA0C3-755C-45A0-976D-0AD2ADD8D3B9}">
      <dgm:prSet/>
      <dgm:spPr/>
      <dgm:t>
        <a:bodyPr/>
        <a:lstStyle/>
        <a:p>
          <a:endParaRPr lang="en-US"/>
        </a:p>
      </dgm:t>
    </dgm:pt>
    <dgm:pt modelId="{6BEBD294-6073-44D7-BF73-ED49A00F3777}" type="sibTrans" cxnId="{4BACA0C3-755C-45A0-976D-0AD2ADD8D3B9}">
      <dgm:prSet/>
      <dgm:spPr/>
      <dgm:t>
        <a:bodyPr/>
        <a:lstStyle/>
        <a:p>
          <a:endParaRPr lang="en-US"/>
        </a:p>
      </dgm:t>
    </dgm:pt>
    <dgm:pt modelId="{471EF744-C020-4AE8-BD04-3C34DC0EF429}" type="pres">
      <dgm:prSet presAssocID="{48C01245-21B4-4547-9593-8335C8B093CD}" presName="compositeShape" presStyleCnt="0">
        <dgm:presLayoutVars>
          <dgm:chMax val="7"/>
          <dgm:dir/>
          <dgm:resizeHandles val="exact"/>
        </dgm:presLayoutVars>
      </dgm:prSet>
      <dgm:spPr/>
    </dgm:pt>
    <dgm:pt modelId="{BDC69397-7C33-4AEA-8FFA-9F63118BE75E}" type="pres">
      <dgm:prSet presAssocID="{48C01245-21B4-4547-9593-8335C8B093CD}" presName="wedge1" presStyleLbl="node1" presStyleIdx="0" presStyleCnt="6"/>
      <dgm:spPr/>
    </dgm:pt>
    <dgm:pt modelId="{4D210C62-C79A-4387-BC78-4D7A28DEA8DC}" type="pres">
      <dgm:prSet presAssocID="{48C01245-21B4-4547-9593-8335C8B093CD}" presName="wedge1Tx" presStyleLbl="node1" presStyleIdx="0" presStyleCnt="6">
        <dgm:presLayoutVars>
          <dgm:chMax val="0"/>
          <dgm:chPref val="0"/>
          <dgm:bulletEnabled val="1"/>
        </dgm:presLayoutVars>
      </dgm:prSet>
      <dgm:spPr/>
    </dgm:pt>
    <dgm:pt modelId="{3DD6D29C-3457-40F2-98D2-32D0DD3B1EB7}" type="pres">
      <dgm:prSet presAssocID="{48C01245-21B4-4547-9593-8335C8B093CD}" presName="wedge2" presStyleLbl="node1" presStyleIdx="1" presStyleCnt="6"/>
      <dgm:spPr/>
    </dgm:pt>
    <dgm:pt modelId="{CF258263-F84B-4BAF-9E9F-DC4C8C518ADC}" type="pres">
      <dgm:prSet presAssocID="{48C01245-21B4-4547-9593-8335C8B093CD}" presName="wedge2Tx" presStyleLbl="node1" presStyleIdx="1" presStyleCnt="6">
        <dgm:presLayoutVars>
          <dgm:chMax val="0"/>
          <dgm:chPref val="0"/>
          <dgm:bulletEnabled val="1"/>
        </dgm:presLayoutVars>
      </dgm:prSet>
      <dgm:spPr/>
    </dgm:pt>
    <dgm:pt modelId="{30EB53FF-0408-431F-96B2-AE05DE5FA6E9}" type="pres">
      <dgm:prSet presAssocID="{48C01245-21B4-4547-9593-8335C8B093CD}" presName="wedge3" presStyleLbl="node1" presStyleIdx="2" presStyleCnt="6"/>
      <dgm:spPr/>
    </dgm:pt>
    <dgm:pt modelId="{50B919E2-B8FC-4CB6-969A-EF7F8E796AE7}" type="pres">
      <dgm:prSet presAssocID="{48C01245-21B4-4547-9593-8335C8B093CD}" presName="wedge3Tx" presStyleLbl="node1" presStyleIdx="2" presStyleCnt="6">
        <dgm:presLayoutVars>
          <dgm:chMax val="0"/>
          <dgm:chPref val="0"/>
          <dgm:bulletEnabled val="1"/>
        </dgm:presLayoutVars>
      </dgm:prSet>
      <dgm:spPr/>
    </dgm:pt>
    <dgm:pt modelId="{5290C139-D214-40E0-ACD1-6F3D0A5B9563}" type="pres">
      <dgm:prSet presAssocID="{48C01245-21B4-4547-9593-8335C8B093CD}" presName="wedge4" presStyleLbl="node1" presStyleIdx="3" presStyleCnt="6"/>
      <dgm:spPr/>
    </dgm:pt>
    <dgm:pt modelId="{5CED6547-10D9-4D04-99EE-C3AC719E89B4}" type="pres">
      <dgm:prSet presAssocID="{48C01245-21B4-4547-9593-8335C8B093CD}" presName="wedge4Tx" presStyleLbl="node1" presStyleIdx="3" presStyleCnt="6">
        <dgm:presLayoutVars>
          <dgm:chMax val="0"/>
          <dgm:chPref val="0"/>
          <dgm:bulletEnabled val="1"/>
        </dgm:presLayoutVars>
      </dgm:prSet>
      <dgm:spPr/>
    </dgm:pt>
    <dgm:pt modelId="{39FFD87C-37FF-44CA-9455-45D77410FA22}" type="pres">
      <dgm:prSet presAssocID="{48C01245-21B4-4547-9593-8335C8B093CD}" presName="wedge5" presStyleLbl="node1" presStyleIdx="4" presStyleCnt="6"/>
      <dgm:spPr/>
    </dgm:pt>
    <dgm:pt modelId="{D8A2F795-AEB0-4D46-9161-A7EBD3A3F02D}" type="pres">
      <dgm:prSet presAssocID="{48C01245-21B4-4547-9593-8335C8B093CD}" presName="wedge5Tx" presStyleLbl="node1" presStyleIdx="4" presStyleCnt="6">
        <dgm:presLayoutVars>
          <dgm:chMax val="0"/>
          <dgm:chPref val="0"/>
          <dgm:bulletEnabled val="1"/>
        </dgm:presLayoutVars>
      </dgm:prSet>
      <dgm:spPr/>
    </dgm:pt>
    <dgm:pt modelId="{3B356D4A-2195-4023-A9CB-690880B7EF49}" type="pres">
      <dgm:prSet presAssocID="{48C01245-21B4-4547-9593-8335C8B093CD}" presName="wedge6" presStyleLbl="node1" presStyleIdx="5" presStyleCnt="6"/>
      <dgm:spPr/>
    </dgm:pt>
    <dgm:pt modelId="{9F3E0903-CD08-4161-A3BB-E2C254E0A6BB}" type="pres">
      <dgm:prSet presAssocID="{48C01245-21B4-4547-9593-8335C8B093CD}" presName="wedge6Tx" presStyleLbl="node1" presStyleIdx="5" presStyleCnt="6">
        <dgm:presLayoutVars>
          <dgm:chMax val="0"/>
          <dgm:chPref val="0"/>
          <dgm:bulletEnabled val="1"/>
        </dgm:presLayoutVars>
      </dgm:prSet>
      <dgm:spPr/>
    </dgm:pt>
  </dgm:ptLst>
  <dgm:cxnLst>
    <dgm:cxn modelId="{5C84F407-7ED9-4C16-AFA2-FAF040F78219}" srcId="{48C01245-21B4-4547-9593-8335C8B093CD}" destId="{F8879347-F573-43DB-B2B9-86635A7BE0EC}" srcOrd="0" destOrd="0" parTransId="{56755550-5826-4DA4-9B68-365F78F490C0}" sibTransId="{9CA66DFD-FA9F-4BF6-A936-52A8A9D66222}"/>
    <dgm:cxn modelId="{6393CE0D-FB1A-4F20-BF02-95C6E09A00C7}" type="presOf" srcId="{CB111117-A4C6-4DB8-BA0D-1B658D1CC1D5}" destId="{3B356D4A-2195-4023-A9CB-690880B7EF49}" srcOrd="0" destOrd="0" presId="urn:microsoft.com/office/officeart/2005/8/layout/chart3"/>
    <dgm:cxn modelId="{313E6317-1314-4B6C-BB7E-11AF0F894945}" type="presOf" srcId="{FCCE060D-45AA-4E9C-B204-4FEA0DB03205}" destId="{5290C139-D214-40E0-ACD1-6F3D0A5B9563}" srcOrd="0" destOrd="0" presId="urn:microsoft.com/office/officeart/2005/8/layout/chart3"/>
    <dgm:cxn modelId="{49C71D2F-9134-4CE5-91A3-644BAF2B1EF7}" srcId="{48C01245-21B4-4547-9593-8335C8B093CD}" destId="{A813D9C4-14F7-45C6-92F5-093E3D82A821}" srcOrd="4" destOrd="0" parTransId="{0DC20251-D10D-49EA-81F8-45BD94434754}" sibTransId="{146E8C67-F3DC-4B69-AE36-9362645CBA36}"/>
    <dgm:cxn modelId="{5EFEDE36-0BEB-473B-96C8-EC3E82FFF721}" type="presOf" srcId="{F8879347-F573-43DB-B2B9-86635A7BE0EC}" destId="{4D210C62-C79A-4387-BC78-4D7A28DEA8DC}" srcOrd="1" destOrd="0" presId="urn:microsoft.com/office/officeart/2005/8/layout/chart3"/>
    <dgm:cxn modelId="{43B95445-C847-4500-A315-FBF65D0CED08}" type="presOf" srcId="{F8879347-F573-43DB-B2B9-86635A7BE0EC}" destId="{BDC69397-7C33-4AEA-8FFA-9F63118BE75E}" srcOrd="0" destOrd="0" presId="urn:microsoft.com/office/officeart/2005/8/layout/chart3"/>
    <dgm:cxn modelId="{52BCE056-F60D-446E-B89B-465E26A6342E}" type="presOf" srcId="{A813D9C4-14F7-45C6-92F5-093E3D82A821}" destId="{39FFD87C-37FF-44CA-9455-45D77410FA22}" srcOrd="0" destOrd="0" presId="urn:microsoft.com/office/officeart/2005/8/layout/chart3"/>
    <dgm:cxn modelId="{DE9A5D7B-B422-4EB0-AB28-CBE8176AD8AE}" type="presOf" srcId="{F92A8FE6-3B16-402C-A5E9-C033D1AE689B}" destId="{30EB53FF-0408-431F-96B2-AE05DE5FA6E9}" srcOrd="0" destOrd="0" presId="urn:microsoft.com/office/officeart/2005/8/layout/chart3"/>
    <dgm:cxn modelId="{13848085-A7C7-4C08-82E8-141EA40A625E}" type="presOf" srcId="{19331A58-15B1-4375-90FA-56EA47DD275E}" destId="{3DD6D29C-3457-40F2-98D2-32D0DD3B1EB7}" srcOrd="0" destOrd="0" presId="urn:microsoft.com/office/officeart/2005/8/layout/chart3"/>
    <dgm:cxn modelId="{D131BAA4-34EE-44C7-B2E9-3EF74453EC32}" srcId="{48C01245-21B4-4547-9593-8335C8B093CD}" destId="{F92A8FE6-3B16-402C-A5E9-C033D1AE689B}" srcOrd="2" destOrd="0" parTransId="{55EF3FAB-B5A5-4112-AC5D-BA42A9519DA8}" sibTransId="{FFD1A73A-BA76-4191-A286-E8E194F4E9A1}"/>
    <dgm:cxn modelId="{097D5AA7-A635-4380-874F-AE0A956F391B}" srcId="{48C01245-21B4-4547-9593-8335C8B093CD}" destId="{19331A58-15B1-4375-90FA-56EA47DD275E}" srcOrd="1" destOrd="0" parTransId="{A999CC01-A665-46E3-89AD-1D3D001F4C32}" sibTransId="{C9A125FB-C1E7-400A-931D-B2EA8AA7BCAD}"/>
    <dgm:cxn modelId="{02B4F5B1-3BC8-4D88-84B4-F0E45F129D5A}" type="presOf" srcId="{A813D9C4-14F7-45C6-92F5-093E3D82A821}" destId="{D8A2F795-AEB0-4D46-9161-A7EBD3A3F02D}" srcOrd="1" destOrd="0" presId="urn:microsoft.com/office/officeart/2005/8/layout/chart3"/>
    <dgm:cxn modelId="{033EBEBA-46EE-4323-9315-E8AE0A6AFD48}" type="presOf" srcId="{FCCE060D-45AA-4E9C-B204-4FEA0DB03205}" destId="{5CED6547-10D9-4D04-99EE-C3AC719E89B4}" srcOrd="1" destOrd="0" presId="urn:microsoft.com/office/officeart/2005/8/layout/chart3"/>
    <dgm:cxn modelId="{36EBD3BD-47C5-425A-B21B-06B138C1225E}" type="presOf" srcId="{CB111117-A4C6-4DB8-BA0D-1B658D1CC1D5}" destId="{9F3E0903-CD08-4161-A3BB-E2C254E0A6BB}" srcOrd="1" destOrd="0" presId="urn:microsoft.com/office/officeart/2005/8/layout/chart3"/>
    <dgm:cxn modelId="{4BACA0C3-755C-45A0-976D-0AD2ADD8D3B9}" srcId="{48C01245-21B4-4547-9593-8335C8B093CD}" destId="{CB111117-A4C6-4DB8-BA0D-1B658D1CC1D5}" srcOrd="5" destOrd="0" parTransId="{23A5BE6B-9B01-461B-8663-9BCAD5F6E1A7}" sibTransId="{6BEBD294-6073-44D7-BF73-ED49A00F3777}"/>
    <dgm:cxn modelId="{2B797FCA-86ED-4F81-878F-6371A077EAD8}" srcId="{48C01245-21B4-4547-9593-8335C8B093CD}" destId="{FCCE060D-45AA-4E9C-B204-4FEA0DB03205}" srcOrd="3" destOrd="0" parTransId="{98A7F40A-C9E6-4DCA-A8AD-5A50287D7392}" sibTransId="{D8B1D1F7-9F51-4D47-90BF-24B76C0F5BD0}"/>
    <dgm:cxn modelId="{D1A07AD2-7D72-4CE8-BA3A-1CEE344A5598}" type="presOf" srcId="{19331A58-15B1-4375-90FA-56EA47DD275E}" destId="{CF258263-F84B-4BAF-9E9F-DC4C8C518ADC}" srcOrd="1" destOrd="0" presId="urn:microsoft.com/office/officeart/2005/8/layout/chart3"/>
    <dgm:cxn modelId="{379C2FDC-5B74-4273-B72D-CEC4470F01BF}" type="presOf" srcId="{F92A8FE6-3B16-402C-A5E9-C033D1AE689B}" destId="{50B919E2-B8FC-4CB6-969A-EF7F8E796AE7}" srcOrd="1" destOrd="0" presId="urn:microsoft.com/office/officeart/2005/8/layout/chart3"/>
    <dgm:cxn modelId="{5D624CED-4265-47CA-ACFE-967C7FD4CDC7}" type="presOf" srcId="{48C01245-21B4-4547-9593-8335C8B093CD}" destId="{471EF744-C020-4AE8-BD04-3C34DC0EF429}" srcOrd="0" destOrd="0" presId="urn:microsoft.com/office/officeart/2005/8/layout/chart3"/>
    <dgm:cxn modelId="{C5BC5676-D053-4E0C-9AE3-F7F70C4C7D16}" type="presParOf" srcId="{471EF744-C020-4AE8-BD04-3C34DC0EF429}" destId="{BDC69397-7C33-4AEA-8FFA-9F63118BE75E}" srcOrd="0" destOrd="0" presId="urn:microsoft.com/office/officeart/2005/8/layout/chart3"/>
    <dgm:cxn modelId="{92ED6A35-BA44-4D3D-84BB-988E4DC917D2}" type="presParOf" srcId="{471EF744-C020-4AE8-BD04-3C34DC0EF429}" destId="{4D210C62-C79A-4387-BC78-4D7A28DEA8DC}" srcOrd="1" destOrd="0" presId="urn:microsoft.com/office/officeart/2005/8/layout/chart3"/>
    <dgm:cxn modelId="{B98C5396-138E-4171-AD71-B18BC31EACF3}" type="presParOf" srcId="{471EF744-C020-4AE8-BD04-3C34DC0EF429}" destId="{3DD6D29C-3457-40F2-98D2-32D0DD3B1EB7}" srcOrd="2" destOrd="0" presId="urn:microsoft.com/office/officeart/2005/8/layout/chart3"/>
    <dgm:cxn modelId="{9796E668-2FAE-4758-92F4-A4EF6CAB908B}" type="presParOf" srcId="{471EF744-C020-4AE8-BD04-3C34DC0EF429}" destId="{CF258263-F84B-4BAF-9E9F-DC4C8C518ADC}" srcOrd="3" destOrd="0" presId="urn:microsoft.com/office/officeart/2005/8/layout/chart3"/>
    <dgm:cxn modelId="{E4748F51-C16F-4898-A5C4-4E6769D44DC1}" type="presParOf" srcId="{471EF744-C020-4AE8-BD04-3C34DC0EF429}" destId="{30EB53FF-0408-431F-96B2-AE05DE5FA6E9}" srcOrd="4" destOrd="0" presId="urn:microsoft.com/office/officeart/2005/8/layout/chart3"/>
    <dgm:cxn modelId="{C479ACDF-2DAF-4B98-9D12-C92C667E9E34}" type="presParOf" srcId="{471EF744-C020-4AE8-BD04-3C34DC0EF429}" destId="{50B919E2-B8FC-4CB6-969A-EF7F8E796AE7}" srcOrd="5" destOrd="0" presId="urn:microsoft.com/office/officeart/2005/8/layout/chart3"/>
    <dgm:cxn modelId="{0BB2C554-DC9D-42E8-9D00-F2ABCA2B3180}" type="presParOf" srcId="{471EF744-C020-4AE8-BD04-3C34DC0EF429}" destId="{5290C139-D214-40E0-ACD1-6F3D0A5B9563}" srcOrd="6" destOrd="0" presId="urn:microsoft.com/office/officeart/2005/8/layout/chart3"/>
    <dgm:cxn modelId="{6DAB2DE2-EF90-4C85-8EE9-104D0C5D88D8}" type="presParOf" srcId="{471EF744-C020-4AE8-BD04-3C34DC0EF429}" destId="{5CED6547-10D9-4D04-99EE-C3AC719E89B4}" srcOrd="7" destOrd="0" presId="urn:microsoft.com/office/officeart/2005/8/layout/chart3"/>
    <dgm:cxn modelId="{10FBACAC-6471-451A-8D06-CC75113E3800}" type="presParOf" srcId="{471EF744-C020-4AE8-BD04-3C34DC0EF429}" destId="{39FFD87C-37FF-44CA-9455-45D77410FA22}" srcOrd="8" destOrd="0" presId="urn:microsoft.com/office/officeart/2005/8/layout/chart3"/>
    <dgm:cxn modelId="{D70D40C3-E6EA-4280-A087-C757746C0610}" type="presParOf" srcId="{471EF744-C020-4AE8-BD04-3C34DC0EF429}" destId="{D8A2F795-AEB0-4D46-9161-A7EBD3A3F02D}" srcOrd="9" destOrd="0" presId="urn:microsoft.com/office/officeart/2005/8/layout/chart3"/>
    <dgm:cxn modelId="{BFE9374C-4406-4CB5-87AA-004612F0D278}" type="presParOf" srcId="{471EF744-C020-4AE8-BD04-3C34DC0EF429}" destId="{3B356D4A-2195-4023-A9CB-690880B7EF49}" srcOrd="10" destOrd="0" presId="urn:microsoft.com/office/officeart/2005/8/layout/chart3"/>
    <dgm:cxn modelId="{6B5C4FD9-9156-417C-80E2-EC197C67EC45}" type="presParOf" srcId="{471EF744-C020-4AE8-BD04-3C34DC0EF429}" destId="{9F3E0903-CD08-4161-A3BB-E2C254E0A6BB}" srcOrd="11" destOrd="0" presId="urn:microsoft.com/office/officeart/2005/8/layout/char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69397-7C33-4AEA-8FFA-9F63118BE75E}">
      <dsp:nvSpPr>
        <dsp:cNvPr id="0" name=""/>
        <dsp:cNvSpPr/>
      </dsp:nvSpPr>
      <dsp:spPr>
        <a:xfrm>
          <a:off x="1855893" y="316179"/>
          <a:ext cx="4551680" cy="4551680"/>
        </a:xfrm>
        <a:prstGeom prst="pie">
          <a:avLst>
            <a:gd name="adj1" fmla="val 16200000"/>
            <a:gd name="adj2" fmla="val 198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Warehouse / sorting</a:t>
          </a:r>
        </a:p>
        <a:p>
          <a:pPr marL="0" lvl="0" indent="0" algn="ctr" defTabSz="622300">
            <a:lnSpc>
              <a:spcPct val="90000"/>
            </a:lnSpc>
            <a:spcBef>
              <a:spcPct val="0"/>
            </a:spcBef>
            <a:spcAft>
              <a:spcPct val="35000"/>
            </a:spcAft>
            <a:buFont typeface="Wingdings" panose="05000000000000000000" pitchFamily="2" charset="2"/>
            <a:buNone/>
          </a:pPr>
          <a:r>
            <a:rPr lang="pl-PL" sz="1400" kern="1200" dirty="0"/>
            <a:t> / sortownia </a:t>
          </a:r>
        </a:p>
      </dsp:txBody>
      <dsp:txXfrm>
        <a:off x="4180501" y="803859"/>
        <a:ext cx="1327573" cy="975360"/>
      </dsp:txXfrm>
    </dsp:sp>
    <dsp:sp modelId="{3DD6D29C-3457-40F2-98D2-32D0DD3B1EB7}">
      <dsp:nvSpPr>
        <dsp:cNvPr id="0" name=""/>
        <dsp:cNvSpPr/>
      </dsp:nvSpPr>
      <dsp:spPr>
        <a:xfrm>
          <a:off x="1720426" y="550807"/>
          <a:ext cx="4551680" cy="4551680"/>
        </a:xfrm>
        <a:prstGeom prst="pie">
          <a:avLst>
            <a:gd name="adj1" fmla="val 19800000"/>
            <a:gd name="adj2" fmla="val 18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US" sz="1400" kern="1200" dirty="0"/>
            <a:t>Access control / employee monitoring</a:t>
          </a:r>
        </a:p>
        <a:p>
          <a:pPr marL="0" lvl="0" indent="0" algn="ctr" defTabSz="622300">
            <a:lnSpc>
              <a:spcPct val="90000"/>
            </a:lnSpc>
            <a:spcBef>
              <a:spcPct val="0"/>
            </a:spcBef>
            <a:spcAft>
              <a:spcPct val="35000"/>
            </a:spcAft>
            <a:buNone/>
          </a:pPr>
          <a:endParaRPr lang="pl-PL" sz="1400" kern="1200" dirty="0"/>
        </a:p>
      </dsp:txBody>
      <dsp:txXfrm>
        <a:off x="4836160" y="2366060"/>
        <a:ext cx="1376341" cy="921173"/>
      </dsp:txXfrm>
    </dsp:sp>
    <dsp:sp modelId="{30EB53FF-0408-431F-96B2-AE05DE5FA6E9}">
      <dsp:nvSpPr>
        <dsp:cNvPr id="0" name=""/>
        <dsp:cNvSpPr/>
      </dsp:nvSpPr>
      <dsp:spPr>
        <a:xfrm>
          <a:off x="1720426" y="550807"/>
          <a:ext cx="4551680" cy="4551680"/>
        </a:xfrm>
        <a:prstGeom prst="pie">
          <a:avLst>
            <a:gd name="adj1" fmla="val 1800000"/>
            <a:gd name="adj2" fmla="val 54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Logistics / Supply Chain</a:t>
          </a:r>
          <a:endParaRPr lang="pl-PL" sz="1400" kern="1200" dirty="0"/>
        </a:p>
      </dsp:txBody>
      <dsp:txXfrm>
        <a:off x="4045034" y="3639447"/>
        <a:ext cx="1327573" cy="975360"/>
      </dsp:txXfrm>
    </dsp:sp>
    <dsp:sp modelId="{5290C139-D214-40E0-ACD1-6F3D0A5B9563}">
      <dsp:nvSpPr>
        <dsp:cNvPr id="0" name=""/>
        <dsp:cNvSpPr/>
      </dsp:nvSpPr>
      <dsp:spPr>
        <a:xfrm>
          <a:off x="1720426" y="550807"/>
          <a:ext cx="4551680" cy="4551680"/>
        </a:xfrm>
        <a:prstGeom prst="pie">
          <a:avLst>
            <a:gd name="adj1" fmla="val 5400000"/>
            <a:gd name="adj2" fmla="val 90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Medical / Hospital</a:t>
          </a:r>
          <a:endParaRPr lang="pl-PL" sz="1400" kern="1200" dirty="0"/>
        </a:p>
      </dsp:txBody>
      <dsp:txXfrm>
        <a:off x="2619925" y="3639447"/>
        <a:ext cx="1327573" cy="975360"/>
      </dsp:txXfrm>
    </dsp:sp>
    <dsp:sp modelId="{39FFD87C-37FF-44CA-9455-45D77410FA22}">
      <dsp:nvSpPr>
        <dsp:cNvPr id="0" name=""/>
        <dsp:cNvSpPr/>
      </dsp:nvSpPr>
      <dsp:spPr>
        <a:xfrm>
          <a:off x="1720426" y="550807"/>
          <a:ext cx="4551680" cy="4551680"/>
        </a:xfrm>
        <a:prstGeom prst="pie">
          <a:avLst>
            <a:gd name="adj1" fmla="val 9000000"/>
            <a:gd name="adj2" fmla="val 126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Manufacturing</a:t>
          </a:r>
          <a:endParaRPr lang="pl-PL" sz="1400" kern="1200" dirty="0"/>
        </a:p>
      </dsp:txBody>
      <dsp:txXfrm>
        <a:off x="1790869" y="2366060"/>
        <a:ext cx="1376341" cy="921173"/>
      </dsp:txXfrm>
    </dsp:sp>
    <dsp:sp modelId="{3B356D4A-2195-4023-A9CB-690880B7EF49}">
      <dsp:nvSpPr>
        <dsp:cNvPr id="0" name=""/>
        <dsp:cNvSpPr/>
      </dsp:nvSpPr>
      <dsp:spPr>
        <a:xfrm>
          <a:off x="1720426" y="550807"/>
          <a:ext cx="4551680" cy="4551680"/>
        </a:xfrm>
        <a:prstGeom prst="pie">
          <a:avLst>
            <a:gd name="adj1" fmla="val 12600000"/>
            <a:gd name="adj2" fmla="val 162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Airline Baggage Tracking</a:t>
          </a:r>
        </a:p>
        <a:p>
          <a:pPr marL="0" lvl="0" indent="0" algn="ctr" defTabSz="622300">
            <a:lnSpc>
              <a:spcPct val="90000"/>
            </a:lnSpc>
            <a:spcBef>
              <a:spcPct val="0"/>
            </a:spcBef>
            <a:spcAft>
              <a:spcPct val="35000"/>
            </a:spcAft>
            <a:buFont typeface="Wingdings" panose="05000000000000000000" pitchFamily="2" charset="2"/>
            <a:buNone/>
          </a:pPr>
          <a:endParaRPr lang="pl-PL" sz="1400" kern="1200" dirty="0"/>
        </a:p>
      </dsp:txBody>
      <dsp:txXfrm>
        <a:off x="2619925" y="1038487"/>
        <a:ext cx="1327573" cy="97536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EBC9A-4EDD-E74A-8867-1A5D0EEADB68}" type="datetimeFigureOut">
              <a:rPr lang="pl-PL" smtClean="0"/>
              <a:t>27.07.2017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69FDF-1FD3-FA4F-AD25-F11346BB0346}" type="slidenum">
              <a:rPr lang="pl-PL" smtClean="0"/>
              <a:t>‹#›</a:t>
            </a:fld>
            <a:endParaRPr lang="pl-PL"/>
          </a:p>
        </p:txBody>
      </p:sp>
    </p:spTree>
    <p:extLst>
      <p:ext uri="{BB962C8B-B14F-4D97-AF65-F5344CB8AC3E}">
        <p14:creationId xmlns:p14="http://schemas.microsoft.com/office/powerpoint/2010/main" val="159647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Design Time Real-Time RFID Asset Tracking on the Cloud</a:t>
            </a:r>
            <a:endParaRPr lang="pl-PL" baseline="0" dirty="0"/>
          </a:p>
          <a:p>
            <a:endParaRPr lang="pl-PL" baseline="0" dirty="0"/>
          </a:p>
          <a:p>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1</a:t>
            </a:fld>
            <a:endParaRPr lang="pl-PL"/>
          </a:p>
        </p:txBody>
      </p:sp>
    </p:spTree>
    <p:extLst>
      <p:ext uri="{BB962C8B-B14F-4D97-AF65-F5344CB8AC3E}">
        <p14:creationId xmlns:p14="http://schemas.microsoft.com/office/powerpoint/2010/main" val="127892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No real time tag tracking available </a:t>
            </a:r>
          </a:p>
          <a:p>
            <a:r>
              <a:rPr lang="en-US" dirty="0"/>
              <a:t>Only last position / location information available</a:t>
            </a:r>
          </a:p>
          <a:p>
            <a:r>
              <a:rPr lang="en-US" dirty="0"/>
              <a:t>Long implementation time (local visions and design) and high implementation costs</a:t>
            </a:r>
          </a:p>
          <a:p>
            <a:r>
              <a:rPr lang="en-US" dirty="0"/>
              <a:t>Narrow throat in stock inventory </a:t>
            </a:r>
          </a:p>
          <a:p>
            <a:r>
              <a:rPr lang="en-US" dirty="0"/>
              <a:t>Industry standard reader processes seamlessly 6-10k RFID tags per hour (actually per hour ??)</a:t>
            </a:r>
          </a:p>
          <a:p>
            <a:r>
              <a:rPr lang="en-US" dirty="0"/>
              <a:t>Limited application possibilities in measuring and optimizing business processes (delayed collection of information, lack of ongoing analysis and forecasting)</a:t>
            </a:r>
          </a:p>
          <a:p>
            <a:endParaRPr lang="en-US" dirty="0"/>
          </a:p>
          <a:p>
            <a:endParaRPr lang="en-US" dirty="0"/>
          </a:p>
          <a:p>
            <a:r>
              <a:rPr lang="en-US" dirty="0"/>
              <a:t>Text in red:</a:t>
            </a:r>
          </a:p>
          <a:p>
            <a:endParaRPr lang="en-US" dirty="0"/>
          </a:p>
          <a:p>
            <a:r>
              <a:rPr lang="en-US" dirty="0"/>
              <a:t>The above limits the areas of application and is not able to meet expectations</a:t>
            </a:r>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2</a:t>
            </a:fld>
            <a:endParaRPr lang="pl-PL"/>
          </a:p>
        </p:txBody>
      </p:sp>
    </p:spTree>
    <p:extLst>
      <p:ext uri="{BB962C8B-B14F-4D97-AF65-F5344CB8AC3E}">
        <p14:creationId xmlns:p14="http://schemas.microsoft.com/office/powerpoint/2010/main" val="10162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a:p>
            <a:r>
              <a:rPr lang="en-US" dirty="0"/>
              <a:t>From left:</a:t>
            </a:r>
          </a:p>
          <a:p>
            <a:endParaRPr lang="en-US" dirty="0"/>
          </a:p>
          <a:p>
            <a:r>
              <a:rPr lang="en-US" dirty="0"/>
              <a:t>Collection and processing of information in real time</a:t>
            </a:r>
          </a:p>
          <a:p>
            <a:r>
              <a:rPr lang="en-US" dirty="0"/>
              <a:t>Easy implementation (plug &amp; play)</a:t>
            </a:r>
          </a:p>
          <a:p>
            <a:r>
              <a:rPr lang="en-US" dirty="0"/>
              <a:t>Integration with any system and sensor</a:t>
            </a:r>
          </a:p>
          <a:p>
            <a:r>
              <a:rPr lang="en-US" dirty="0"/>
              <a:t>Eliminate costly audits with 3D CAD design</a:t>
            </a:r>
          </a:p>
          <a:p>
            <a:r>
              <a:rPr lang="en-US" dirty="0"/>
              <a:t>Simultaneous data tracing from different locations</a:t>
            </a:r>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3</a:t>
            </a:fld>
            <a:endParaRPr lang="pl-PL"/>
          </a:p>
        </p:txBody>
      </p:sp>
    </p:spTree>
    <p:extLst>
      <p:ext uri="{BB962C8B-B14F-4D97-AF65-F5344CB8AC3E}">
        <p14:creationId xmlns:p14="http://schemas.microsoft.com/office/powerpoint/2010/main" val="165304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From the top:</a:t>
            </a:r>
          </a:p>
          <a:p>
            <a:endParaRPr lang="en-US" dirty="0"/>
          </a:p>
          <a:p>
            <a:r>
              <a:rPr lang="en-US" dirty="0"/>
              <a:t>Reduce logistics costs and product losses</a:t>
            </a:r>
          </a:p>
          <a:p>
            <a:r>
              <a:rPr lang="en-US" dirty="0"/>
              <a:t>Increase revenue by increasing transaction volume</a:t>
            </a:r>
          </a:p>
          <a:p>
            <a:r>
              <a:rPr lang="en-US" dirty="0"/>
              <a:t>Shortening the inventory time of fixed assets</a:t>
            </a:r>
          </a:p>
          <a:p>
            <a:r>
              <a:rPr lang="en-US" dirty="0"/>
              <a:t>There is no cost to buy servers and maintain your systems by using</a:t>
            </a:r>
          </a:p>
          <a:p>
            <a:r>
              <a:rPr lang="en-US" dirty="0"/>
              <a:t>Access to real-time information - immediate response to events</a:t>
            </a:r>
          </a:p>
          <a:p>
            <a:r>
              <a:rPr lang="en-US" dirty="0"/>
              <a:t>Forecasting and planning with accurate information</a:t>
            </a:r>
          </a:p>
          <a:p>
            <a:r>
              <a:rPr lang="en-US" dirty="0"/>
              <a:t>Increase the safety of employees, equipment, internal fleet of vehicles (I do not know if this is left ...)</a:t>
            </a:r>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4</a:t>
            </a:fld>
            <a:endParaRPr lang="pl-PL"/>
          </a:p>
        </p:txBody>
      </p:sp>
    </p:spTree>
    <p:extLst>
      <p:ext uri="{BB962C8B-B14F-4D97-AF65-F5344CB8AC3E}">
        <p14:creationId xmlns:p14="http://schemas.microsoft.com/office/powerpoint/2010/main" val="121405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marR="0" lvl="0" indent="-342900" algn="l" defTabSz="914400" rtl="0" eaLnBrk="1" fontAlgn="base" latinLnBrk="0" hangingPunct="1">
              <a:lnSpc>
                <a:spcPct val="90000"/>
              </a:lnSpc>
              <a:spcBef>
                <a:spcPct val="20000"/>
              </a:spcBef>
              <a:spcAft>
                <a:spcPct val="0"/>
              </a:spcAft>
              <a:buClr>
                <a:srgbClr val="FF0000"/>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Manufacturing and Processing</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Inventory and production process monitoring</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Warehouse order fulfillment</a:t>
            </a:r>
          </a:p>
          <a:p>
            <a:pPr marL="342900" marR="0" lvl="0" indent="-342900" algn="l" defTabSz="914400" rtl="0" eaLnBrk="1" fontAlgn="base" latinLnBrk="0" hangingPunct="1">
              <a:lnSpc>
                <a:spcPct val="90000"/>
              </a:lnSpc>
              <a:spcBef>
                <a:spcPct val="20000"/>
              </a:spcBef>
              <a:spcAft>
                <a:spcPct val="0"/>
              </a:spcAft>
              <a:buClr>
                <a:srgbClr val="FF0000"/>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Supply Chain Management</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Inventory tracking systems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Logistics management</a:t>
            </a:r>
          </a:p>
          <a:p>
            <a:pPr marL="342900" marR="0" lvl="0" indent="-342900" algn="l" defTabSz="914400" rtl="0" eaLnBrk="1" fontAlgn="base" latinLnBrk="0" hangingPunct="1">
              <a:lnSpc>
                <a:spcPct val="90000"/>
              </a:lnSpc>
              <a:spcBef>
                <a:spcPct val="20000"/>
              </a:spcBef>
              <a:spcAft>
                <a:spcPct val="0"/>
              </a:spcAft>
              <a:buClr>
                <a:srgbClr val="FF0000"/>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Retail</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Inventory control and customer insight</a:t>
            </a:r>
            <a:endParaRPr kumimoji="0" lang="en-US" altLang="en-US" sz="17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Auto checkout with reverse logistics</a:t>
            </a:r>
          </a:p>
          <a:p>
            <a:pPr marL="342900" marR="0" lvl="0" indent="-342900" algn="l" defTabSz="914400" rtl="0" eaLnBrk="1" fontAlgn="base" latinLnBrk="0" hangingPunct="1">
              <a:lnSpc>
                <a:spcPct val="90000"/>
              </a:lnSpc>
              <a:spcBef>
                <a:spcPct val="20000"/>
              </a:spcBef>
              <a:spcAft>
                <a:spcPct val="0"/>
              </a:spcAft>
              <a:buClr>
                <a:srgbClr val="FF0000"/>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Security</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Access control</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Counterfeiting and Theft control/prevention</a:t>
            </a:r>
          </a:p>
          <a:p>
            <a:pPr marL="342900" marR="0" lvl="0" indent="-342900" algn="l" defTabSz="914400" rtl="0" eaLnBrk="1" fontAlgn="base" latinLnBrk="0" hangingPunct="1">
              <a:lnSpc>
                <a:spcPct val="90000"/>
              </a:lnSpc>
              <a:spcBef>
                <a:spcPct val="20000"/>
              </a:spcBef>
              <a:spcAft>
                <a:spcPct val="0"/>
              </a:spcAft>
              <a:buClr>
                <a:srgbClr val="FF0000"/>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Location Tracking (including Airline Baggage)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Traffic movement control and parking management</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Wildlife/Livestock monitoring and tracking</a:t>
            </a:r>
          </a:p>
          <a:p>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5</a:t>
            </a:fld>
            <a:endParaRPr lang="pl-PL"/>
          </a:p>
        </p:txBody>
      </p:sp>
    </p:spTree>
    <p:extLst>
      <p:ext uri="{BB962C8B-B14F-4D97-AF65-F5344CB8AC3E}">
        <p14:creationId xmlns:p14="http://schemas.microsoft.com/office/powerpoint/2010/main" val="63245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6</a:t>
            </a:fld>
            <a:endParaRPr lang="pl-PL"/>
          </a:p>
        </p:txBody>
      </p:sp>
    </p:spTree>
    <p:extLst>
      <p:ext uri="{BB962C8B-B14F-4D97-AF65-F5344CB8AC3E}">
        <p14:creationId xmlns:p14="http://schemas.microsoft.com/office/powerpoint/2010/main" val="85598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a:p>
            <a:r>
              <a:rPr lang="en-US" dirty="0"/>
              <a:t>Still in Progress.. Will be published in September 2017</a:t>
            </a:r>
            <a:endParaRPr lang="pl-PL"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7</a:t>
            </a:fld>
            <a:endParaRPr lang="pl-PL"/>
          </a:p>
        </p:txBody>
      </p:sp>
    </p:spTree>
    <p:extLst>
      <p:ext uri="{BB962C8B-B14F-4D97-AF65-F5344CB8AC3E}">
        <p14:creationId xmlns:p14="http://schemas.microsoft.com/office/powerpoint/2010/main" val="56172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PaaS allows you to avoid the expense and complexity of buying and managing software licenses, the underlying application infrastructure and middleware or the development tools and other resources. You manage the applications and services you develop, and the cloud service provider typically manages everything else.</a:t>
            </a:r>
            <a:endParaRPr lang="pl-PL" baseline="0" dirty="0"/>
          </a:p>
        </p:txBody>
      </p:sp>
      <p:sp>
        <p:nvSpPr>
          <p:cNvPr id="4" name="Symbol zastępczy numeru slajdu 3"/>
          <p:cNvSpPr>
            <a:spLocks noGrp="1"/>
          </p:cNvSpPr>
          <p:nvPr>
            <p:ph type="sldNum" sz="quarter" idx="10"/>
          </p:nvPr>
        </p:nvSpPr>
        <p:spPr/>
        <p:txBody>
          <a:bodyPr/>
          <a:lstStyle/>
          <a:p>
            <a:fld id="{E3669FDF-1FD3-FA4F-AD25-F11346BB0346}" type="slidenum">
              <a:rPr lang="pl-PL" smtClean="0"/>
              <a:t>8</a:t>
            </a:fld>
            <a:endParaRPr lang="pl-PL"/>
          </a:p>
        </p:txBody>
      </p:sp>
    </p:spTree>
    <p:extLst>
      <p:ext uri="{BB962C8B-B14F-4D97-AF65-F5344CB8AC3E}">
        <p14:creationId xmlns:p14="http://schemas.microsoft.com/office/powerpoint/2010/main" val="10395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69FDF-1FD3-FA4F-AD25-F11346BB0346}" type="slidenum">
              <a:rPr lang="pl-PL" smtClean="0"/>
              <a:t>9</a:t>
            </a:fld>
            <a:endParaRPr lang="pl-PL"/>
          </a:p>
        </p:txBody>
      </p:sp>
    </p:spTree>
    <p:extLst>
      <p:ext uri="{BB962C8B-B14F-4D97-AF65-F5344CB8AC3E}">
        <p14:creationId xmlns:p14="http://schemas.microsoft.com/office/powerpoint/2010/main" val="365984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7/27/2017</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7" name="Obraz 6">
            <a:extLst>
              <a:ext uri="{FF2B5EF4-FFF2-40B4-BE49-F238E27FC236}">
                <a16:creationId xmlns:a16="http://schemas.microsoft.com/office/drawing/2014/main" id="{AAF770AD-F206-4453-AED3-A8090C09A093}"/>
              </a:ext>
            </a:extLst>
          </p:cNvPr>
          <p:cNvPicPr>
            <a:picLocks noChangeAspect="1"/>
          </p:cNvPicPr>
          <p:nvPr userDrawn="1"/>
        </p:nvPicPr>
        <p:blipFill>
          <a:blip r:embed="rId2"/>
          <a:stretch>
            <a:fillRect/>
          </a:stretch>
        </p:blipFill>
        <p:spPr>
          <a:xfrm>
            <a:off x="603916" y="6172535"/>
            <a:ext cx="1413421" cy="363225"/>
          </a:xfrm>
          <a:prstGeom prst="rect">
            <a:avLst/>
          </a:prstGeom>
        </p:spPr>
      </p:pic>
      <p:pic>
        <p:nvPicPr>
          <p:cNvPr id="8" name="Obraz 7">
            <a:extLst>
              <a:ext uri="{FF2B5EF4-FFF2-40B4-BE49-F238E27FC236}">
                <a16:creationId xmlns:a16="http://schemas.microsoft.com/office/drawing/2014/main" id="{57776A98-C8A3-44F4-80E8-538DEC51EA9F}"/>
              </a:ext>
            </a:extLst>
          </p:cNvPr>
          <p:cNvPicPr>
            <a:picLocks noChangeAspect="1"/>
          </p:cNvPicPr>
          <p:nvPr userDrawn="1"/>
        </p:nvPicPr>
        <p:blipFill>
          <a:blip r:embed="rId3"/>
          <a:stretch>
            <a:fillRect/>
          </a:stretch>
        </p:blipFill>
        <p:spPr>
          <a:xfrm>
            <a:off x="10232480" y="6345044"/>
            <a:ext cx="1109434" cy="1592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dirty="0"/>
              <a:t>7/27/2017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dirty="0"/>
              <a:t>7/27/2017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7/27/2017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D74846-E14F-4A8B-AE6F-DFD3E234C900}"/>
              </a:ext>
            </a:extLst>
          </p:cNvPr>
          <p:cNvPicPr>
            <a:picLocks noChangeAspect="1"/>
          </p:cNvPicPr>
          <p:nvPr/>
        </p:nvPicPr>
        <p:blipFill>
          <a:blip r:embed="rId3"/>
          <a:stretch>
            <a:fillRect/>
          </a:stretch>
        </p:blipFill>
        <p:spPr>
          <a:xfrm>
            <a:off x="1152525" y="514350"/>
            <a:ext cx="9886950" cy="5829300"/>
          </a:xfrm>
          <a:prstGeom prst="rect">
            <a:avLst/>
          </a:prstGeom>
        </p:spPr>
      </p:pic>
    </p:spTree>
    <p:extLst>
      <p:ext uri="{BB962C8B-B14F-4D97-AF65-F5344CB8AC3E}">
        <p14:creationId xmlns:p14="http://schemas.microsoft.com/office/powerpoint/2010/main" val="396788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3C79A0-4E69-413B-A39C-947196E8F815}"/>
              </a:ext>
            </a:extLst>
          </p:cNvPr>
          <p:cNvSpPr>
            <a:spLocks noGrp="1"/>
          </p:cNvSpPr>
          <p:nvPr>
            <p:ph type="title"/>
          </p:nvPr>
        </p:nvSpPr>
        <p:spPr/>
        <p:txBody>
          <a:bodyPr/>
          <a:lstStyle/>
          <a:p>
            <a:r>
              <a:rPr lang="en-US" dirty="0"/>
              <a:t>Current limitations of RFID systems</a:t>
            </a:r>
          </a:p>
        </p:txBody>
      </p:sp>
      <p:sp>
        <p:nvSpPr>
          <p:cNvPr id="3" name="Symbol zastępczy zawartości 2">
            <a:extLst>
              <a:ext uri="{FF2B5EF4-FFF2-40B4-BE49-F238E27FC236}">
                <a16:creationId xmlns:a16="http://schemas.microsoft.com/office/drawing/2014/main" id="{23CFB174-52DF-45C8-A689-41D8B26F7AE6}"/>
              </a:ext>
            </a:extLst>
          </p:cNvPr>
          <p:cNvSpPr>
            <a:spLocks noGrp="1"/>
          </p:cNvSpPr>
          <p:nvPr>
            <p:ph idx="1"/>
          </p:nvPr>
        </p:nvSpPr>
        <p:spPr>
          <a:xfrm>
            <a:off x="1116000" y="2057400"/>
            <a:ext cx="9872871" cy="4038600"/>
          </a:xfrm>
        </p:spPr>
        <p:txBody>
          <a:bodyPr/>
          <a:lstStyle/>
          <a:p>
            <a:pPr marL="504000" indent="-468000" algn="just">
              <a:buSzPct val="150000"/>
              <a:buFont typeface="Wingdings 2" panose="05020102010507070707" pitchFamily="18" charset="2"/>
              <a:buChar char="Ò"/>
            </a:pPr>
            <a:r>
              <a:rPr lang="en-US" dirty="0">
                <a:solidFill>
                  <a:schemeClr val="tx1">
                    <a:lumMod val="65000"/>
                    <a:lumOff val="35000"/>
                  </a:schemeClr>
                </a:solidFill>
              </a:rPr>
              <a:t>Existing systems do not provide real-time tracking, they only track the last point in time.</a:t>
            </a:r>
          </a:p>
          <a:p>
            <a:pPr marL="504000" indent="-468000" algn="just">
              <a:buSzPct val="150000"/>
              <a:buFont typeface="Wingdings 2" panose="05020102010507070707" pitchFamily="18" charset="2"/>
              <a:buChar char="Ò"/>
            </a:pPr>
            <a:r>
              <a:rPr lang="en-US" dirty="0">
                <a:solidFill>
                  <a:schemeClr val="tx1">
                    <a:lumMod val="65000"/>
                    <a:lumOff val="35000"/>
                  </a:schemeClr>
                </a:solidFill>
              </a:rPr>
              <a:t> Expensive deployment of RFID systems locally without scalability</a:t>
            </a:r>
          </a:p>
          <a:p>
            <a:pPr marL="504000" indent="-468000" algn="just">
              <a:buSzPct val="150000"/>
              <a:buFont typeface="Wingdings 2" panose="05020102010507070707" pitchFamily="18" charset="2"/>
              <a:buChar char="Ò"/>
            </a:pPr>
            <a:r>
              <a:rPr lang="en-US" dirty="0">
                <a:solidFill>
                  <a:schemeClr val="tx1">
                    <a:lumMod val="65000"/>
                    <a:lumOff val="35000"/>
                  </a:schemeClr>
                </a:solidFill>
              </a:rPr>
              <a:t> A bottleneck in asset inventory - A standard RFID reader seamlessly processes 6 to 10 k of resources</a:t>
            </a:r>
          </a:p>
          <a:p>
            <a:pPr marL="504000" indent="-468000" algn="just">
              <a:buSzPct val="150000"/>
              <a:buFont typeface="Wingdings 2" panose="05020102010507070707" pitchFamily="18" charset="2"/>
              <a:buChar char="Ò"/>
            </a:pPr>
            <a:r>
              <a:rPr lang="en-US" dirty="0">
                <a:solidFill>
                  <a:schemeClr val="tx1">
                    <a:lumMod val="65000"/>
                    <a:lumOff val="35000"/>
                  </a:schemeClr>
                </a:solidFill>
              </a:rPr>
              <a:t>Limitations in the Big Data analysis - no analysis and forecasting trends</a:t>
            </a:r>
            <a:endParaRPr lang="pl-PL" dirty="0">
              <a:solidFill>
                <a:schemeClr val="tx1">
                  <a:lumMod val="65000"/>
                  <a:lumOff val="35000"/>
                </a:schemeClr>
              </a:solidFill>
            </a:endParaRPr>
          </a:p>
        </p:txBody>
      </p:sp>
      <p:sp>
        <p:nvSpPr>
          <p:cNvPr id="4" name="pole tekstowe 3">
            <a:extLst>
              <a:ext uri="{FF2B5EF4-FFF2-40B4-BE49-F238E27FC236}">
                <a16:creationId xmlns:a16="http://schemas.microsoft.com/office/drawing/2014/main" id="{D2498572-FF27-4920-939D-D6314F33936A}"/>
              </a:ext>
            </a:extLst>
          </p:cNvPr>
          <p:cNvSpPr txBox="1"/>
          <p:nvPr/>
        </p:nvSpPr>
        <p:spPr>
          <a:xfrm>
            <a:off x="5579939" y="424934"/>
            <a:ext cx="998991" cy="369332"/>
          </a:xfrm>
          <a:prstGeom prst="rect">
            <a:avLst/>
          </a:prstGeom>
          <a:noFill/>
        </p:spPr>
        <p:txBody>
          <a:bodyPr wrap="none" rtlCol="0">
            <a:spAutoFit/>
          </a:bodyPr>
          <a:lstStyle/>
          <a:p>
            <a:r>
              <a:rPr lang="pl-PL" dirty="0"/>
              <a:t>Problem</a:t>
            </a:r>
          </a:p>
        </p:txBody>
      </p:sp>
      <p:sp>
        <p:nvSpPr>
          <p:cNvPr id="5" name="Prostokąt 4">
            <a:extLst>
              <a:ext uri="{FF2B5EF4-FFF2-40B4-BE49-F238E27FC236}">
                <a16:creationId xmlns:a16="http://schemas.microsoft.com/office/drawing/2014/main" id="{4F670EDC-E656-4882-98FC-DDD57B6E1ACB}"/>
              </a:ext>
            </a:extLst>
          </p:cNvPr>
          <p:cNvSpPr/>
          <p:nvPr/>
        </p:nvSpPr>
        <p:spPr>
          <a:xfrm>
            <a:off x="933255" y="4703421"/>
            <a:ext cx="10171520" cy="707886"/>
          </a:xfrm>
          <a:prstGeom prst="rect">
            <a:avLst/>
          </a:prstGeom>
        </p:spPr>
        <p:txBody>
          <a:bodyPr wrap="square">
            <a:spAutoFit/>
          </a:bodyPr>
          <a:lstStyle/>
          <a:p>
            <a:pPr algn="ctr"/>
            <a:r>
              <a:rPr lang="en-US" sz="2000" b="1" dirty="0">
                <a:solidFill>
                  <a:schemeClr val="accent1"/>
                </a:solidFill>
              </a:rPr>
              <a:t>This approach is not enough</a:t>
            </a:r>
          </a:p>
          <a:p>
            <a:pPr algn="ctr"/>
            <a:r>
              <a:rPr lang="en-US" sz="2000" b="1" dirty="0">
                <a:solidFill>
                  <a:schemeClr val="accent1"/>
                </a:solidFill>
              </a:rPr>
              <a:t>For global warehousing, sorting, logistics, or production environments</a:t>
            </a:r>
            <a:endParaRPr lang="pl-PL" sz="2000" b="1" dirty="0">
              <a:solidFill>
                <a:schemeClr val="accent1"/>
              </a:solidFill>
            </a:endParaRPr>
          </a:p>
        </p:txBody>
      </p:sp>
    </p:spTree>
    <p:extLst>
      <p:ext uri="{BB962C8B-B14F-4D97-AF65-F5344CB8AC3E}">
        <p14:creationId xmlns:p14="http://schemas.microsoft.com/office/powerpoint/2010/main" val="315622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7062B8-34D5-4160-BDE3-2589CFEE6E5F}"/>
              </a:ext>
            </a:extLst>
          </p:cNvPr>
          <p:cNvSpPr>
            <a:spLocks noGrp="1"/>
          </p:cNvSpPr>
          <p:nvPr>
            <p:ph type="title"/>
          </p:nvPr>
        </p:nvSpPr>
        <p:spPr>
          <a:xfrm>
            <a:off x="1679556" y="514142"/>
            <a:ext cx="8799552" cy="1356360"/>
          </a:xfrm>
        </p:spPr>
        <p:txBody>
          <a:bodyPr/>
          <a:lstStyle/>
          <a:p>
            <a:pPr algn="ctr"/>
            <a:r>
              <a:rPr lang="en-US" b="1" dirty="0"/>
              <a:t>RFID Platform on the Cloud</a:t>
            </a:r>
            <a:endParaRPr lang="pl-PL" b="1" dirty="0"/>
          </a:p>
        </p:txBody>
      </p:sp>
      <p:sp>
        <p:nvSpPr>
          <p:cNvPr id="4" name="pole tekstowe 3">
            <a:extLst>
              <a:ext uri="{FF2B5EF4-FFF2-40B4-BE49-F238E27FC236}">
                <a16:creationId xmlns:a16="http://schemas.microsoft.com/office/drawing/2014/main" id="{BC35F4A6-1751-45E4-8DE5-37B0D2A754D0}"/>
              </a:ext>
            </a:extLst>
          </p:cNvPr>
          <p:cNvSpPr txBox="1"/>
          <p:nvPr/>
        </p:nvSpPr>
        <p:spPr>
          <a:xfrm>
            <a:off x="5389021" y="329476"/>
            <a:ext cx="986167" cy="369332"/>
          </a:xfrm>
          <a:prstGeom prst="rect">
            <a:avLst/>
          </a:prstGeom>
          <a:noFill/>
        </p:spPr>
        <p:txBody>
          <a:bodyPr wrap="none" rtlCol="0">
            <a:spAutoFit/>
          </a:bodyPr>
          <a:lstStyle/>
          <a:p>
            <a:r>
              <a:rPr lang="en-US" dirty="0"/>
              <a:t>Solution</a:t>
            </a:r>
            <a:endParaRPr lang="pl-PL" dirty="0"/>
          </a:p>
        </p:txBody>
      </p:sp>
      <p:sp>
        <p:nvSpPr>
          <p:cNvPr id="6" name="Prostokąt 5">
            <a:extLst>
              <a:ext uri="{FF2B5EF4-FFF2-40B4-BE49-F238E27FC236}">
                <a16:creationId xmlns:a16="http://schemas.microsoft.com/office/drawing/2014/main" id="{A36A77C7-0F6B-4636-8122-3DDB65475047}"/>
              </a:ext>
            </a:extLst>
          </p:cNvPr>
          <p:cNvSpPr/>
          <p:nvPr/>
        </p:nvSpPr>
        <p:spPr>
          <a:xfrm>
            <a:off x="2106709" y="1488688"/>
            <a:ext cx="7945245" cy="646331"/>
          </a:xfrm>
          <a:prstGeom prst="rect">
            <a:avLst/>
          </a:prstGeom>
        </p:spPr>
        <p:txBody>
          <a:bodyPr wrap="square">
            <a:spAutoFit/>
          </a:bodyPr>
          <a:lstStyle/>
          <a:p>
            <a:pPr algn="ctr">
              <a:spcAft>
                <a:spcPts val="0"/>
              </a:spcAft>
            </a:pPr>
            <a:r>
              <a:rPr lang="en-US" dirty="0">
                <a:solidFill>
                  <a:schemeClr val="bg1">
                    <a:lumMod val="50000"/>
                  </a:schemeClr>
                </a:solidFill>
                <a:ea typeface="Times New Roman" panose="02020603050405020304" pitchFamily="18" charset="0"/>
              </a:rPr>
              <a:t>New approach to RFID - Real-time access to information - The ability to capture the course of business processes at any time</a:t>
            </a:r>
          </a:p>
        </p:txBody>
      </p:sp>
      <p:sp>
        <p:nvSpPr>
          <p:cNvPr id="7" name="Prostokąt 6">
            <a:extLst>
              <a:ext uri="{FF2B5EF4-FFF2-40B4-BE49-F238E27FC236}">
                <a16:creationId xmlns:a16="http://schemas.microsoft.com/office/drawing/2014/main" id="{F798B702-9D9A-4492-8AD5-757CDC1935A7}"/>
              </a:ext>
            </a:extLst>
          </p:cNvPr>
          <p:cNvSpPr/>
          <p:nvPr/>
        </p:nvSpPr>
        <p:spPr>
          <a:xfrm>
            <a:off x="1143000" y="5646345"/>
            <a:ext cx="9872665" cy="400110"/>
          </a:xfrm>
          <a:prstGeom prst="rect">
            <a:avLst/>
          </a:prstGeom>
        </p:spPr>
        <p:txBody>
          <a:bodyPr wrap="square">
            <a:spAutoFit/>
          </a:bodyPr>
          <a:lstStyle/>
          <a:p>
            <a:pPr algn="ctr"/>
            <a:r>
              <a:rPr lang="pl-PL" sz="2000" b="1" dirty="0">
                <a:solidFill>
                  <a:schemeClr val="accent1"/>
                </a:solidFill>
                <a:ea typeface="Times New Roman" panose="02020603050405020304" pitchFamily="18" charset="0"/>
              </a:rPr>
              <a:t>Accelerate real-time analytical processes</a:t>
            </a:r>
          </a:p>
        </p:txBody>
      </p:sp>
      <p:graphicFrame>
        <p:nvGraphicFramePr>
          <p:cNvPr id="10" name="Tabela 9">
            <a:extLst>
              <a:ext uri="{FF2B5EF4-FFF2-40B4-BE49-F238E27FC236}">
                <a16:creationId xmlns:a16="http://schemas.microsoft.com/office/drawing/2014/main" id="{03073CAB-3167-479E-B5E1-92B223FA315F}"/>
              </a:ext>
            </a:extLst>
          </p:cNvPr>
          <p:cNvGraphicFramePr>
            <a:graphicFrameLocks noGrp="1"/>
          </p:cNvGraphicFramePr>
          <p:nvPr>
            <p:extLst>
              <p:ext uri="{D42A27DB-BD31-4B8C-83A1-F6EECF244321}">
                <p14:modId xmlns:p14="http://schemas.microsoft.com/office/powerpoint/2010/main" val="2995219966"/>
              </p:ext>
            </p:extLst>
          </p:nvPr>
        </p:nvGraphicFramePr>
        <p:xfrm>
          <a:off x="613317" y="2658077"/>
          <a:ext cx="11084314" cy="2297854"/>
        </p:xfrm>
        <a:graphic>
          <a:graphicData uri="http://schemas.openxmlformats.org/drawingml/2006/table">
            <a:tbl>
              <a:tblPr firstRow="1" bandRow="1">
                <a:tableStyleId>{5C22544A-7EE6-4342-B048-85BDC9FD1C3A}</a:tableStyleId>
              </a:tblPr>
              <a:tblGrid>
                <a:gridCol w="2239338">
                  <a:extLst>
                    <a:ext uri="{9D8B030D-6E8A-4147-A177-3AD203B41FA5}">
                      <a16:colId xmlns:a16="http://schemas.microsoft.com/office/drawing/2014/main" val="1197081092"/>
                    </a:ext>
                  </a:extLst>
                </a:gridCol>
                <a:gridCol w="2211244">
                  <a:extLst>
                    <a:ext uri="{9D8B030D-6E8A-4147-A177-3AD203B41FA5}">
                      <a16:colId xmlns:a16="http://schemas.microsoft.com/office/drawing/2014/main" val="3247563370"/>
                    </a:ext>
                  </a:extLst>
                </a:gridCol>
                <a:gridCol w="2211244">
                  <a:extLst>
                    <a:ext uri="{9D8B030D-6E8A-4147-A177-3AD203B41FA5}">
                      <a16:colId xmlns:a16="http://schemas.microsoft.com/office/drawing/2014/main" val="3495041664"/>
                    </a:ext>
                  </a:extLst>
                </a:gridCol>
                <a:gridCol w="2211244">
                  <a:extLst>
                    <a:ext uri="{9D8B030D-6E8A-4147-A177-3AD203B41FA5}">
                      <a16:colId xmlns:a16="http://schemas.microsoft.com/office/drawing/2014/main" val="3687426405"/>
                    </a:ext>
                  </a:extLst>
                </a:gridCol>
                <a:gridCol w="2211244">
                  <a:extLst>
                    <a:ext uri="{9D8B030D-6E8A-4147-A177-3AD203B41FA5}">
                      <a16:colId xmlns:a16="http://schemas.microsoft.com/office/drawing/2014/main" val="918385922"/>
                    </a:ext>
                  </a:extLst>
                </a:gridCol>
              </a:tblGrid>
              <a:tr h="1109134">
                <a:tc>
                  <a:txBody>
                    <a:bodyPr/>
                    <a:lstStyle/>
                    <a:p>
                      <a:pPr algn="ctr"/>
                      <a:endParaRPr lang="pl-PL" sz="1800" b="1" dirty="0">
                        <a:solidFill>
                          <a:schemeClr val="bg1"/>
                        </a:solidFill>
                      </a:endParaRPr>
                    </a:p>
                  </a:txBody>
                  <a:tcPr>
                    <a:noFill/>
                  </a:tcPr>
                </a:tc>
                <a:tc>
                  <a:txBody>
                    <a:bodyPr/>
                    <a:lstStyle/>
                    <a:p>
                      <a:pPr algn="ctr"/>
                      <a:r>
                        <a:rPr lang="pl-PL" sz="1800" b="1" dirty="0">
                          <a:solidFill>
                            <a:schemeClr val="bg1"/>
                          </a:solidFill>
                        </a:rPr>
                        <a:t>Implementation</a:t>
                      </a:r>
                    </a:p>
                    <a:p>
                      <a:pPr algn="ctr"/>
                      <a:r>
                        <a:rPr lang="pl-PL" sz="1800" b="1" dirty="0">
                          <a:solidFill>
                            <a:schemeClr val="bg1"/>
                          </a:solidFill>
                        </a:rPr>
                        <a:t>Plug &amp; play class</a:t>
                      </a:r>
                    </a:p>
                  </a:txBody>
                  <a:tcPr>
                    <a:solidFill>
                      <a:schemeClr val="accent2">
                        <a:lumMod val="75000"/>
                      </a:schemeClr>
                    </a:solidFill>
                  </a:tcPr>
                </a:tc>
                <a:tc>
                  <a:txBody>
                    <a:bodyPr/>
                    <a:lstStyle/>
                    <a:p>
                      <a:pPr algn="ctr"/>
                      <a:endParaRPr lang="pl-PL" sz="1800" b="1" dirty="0">
                        <a:solidFill>
                          <a:schemeClr val="bg1"/>
                        </a:solidFill>
                      </a:endParaRPr>
                    </a:p>
                    <a:p>
                      <a:pPr algn="ctr"/>
                      <a:endParaRPr lang="pl-PL" sz="1800" b="1" dirty="0">
                        <a:solidFill>
                          <a:schemeClr val="bg1"/>
                        </a:solidFill>
                      </a:endParaRPr>
                    </a:p>
                  </a:txBody>
                  <a:tcPr>
                    <a:noFill/>
                  </a:tcPr>
                </a:tc>
                <a:tc>
                  <a:txBody>
                    <a:bodyPr/>
                    <a:lstStyle/>
                    <a:p>
                      <a:pPr algn="ctr"/>
                      <a:r>
                        <a:rPr lang="en-US" sz="1800" b="1" dirty="0">
                          <a:solidFill>
                            <a:schemeClr val="bg1"/>
                          </a:solidFill>
                        </a:rPr>
                        <a:t>3D Cad Design instead of costly audits</a:t>
                      </a:r>
                    </a:p>
                  </a:txBody>
                  <a:tcPr>
                    <a:solidFill>
                      <a:srgbClr val="FF0066"/>
                    </a:solidFill>
                  </a:tcPr>
                </a:tc>
                <a:tc>
                  <a:txBody>
                    <a:bodyPr/>
                    <a:lstStyle/>
                    <a:p>
                      <a:pPr algn="ctr"/>
                      <a:endParaRPr lang="pl-PL" sz="1800" b="1" dirty="0">
                        <a:solidFill>
                          <a:schemeClr val="bg1"/>
                        </a:solidFill>
                      </a:endParaRPr>
                    </a:p>
                  </a:txBody>
                  <a:tcPr>
                    <a:noFill/>
                  </a:tcPr>
                </a:tc>
                <a:extLst>
                  <a:ext uri="{0D108BD9-81ED-4DB2-BD59-A6C34878D82A}">
                    <a16:rowId xmlns:a16="http://schemas.microsoft.com/office/drawing/2014/main" val="1974957447"/>
                  </a:ext>
                </a:extLst>
              </a:tr>
              <a:tr h="560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mn-lt"/>
                          <a:ea typeface="+mn-ea"/>
                          <a:cs typeface="+mn-cs"/>
                        </a:rPr>
                        <a:t>Real time collection and processing of information</a:t>
                      </a:r>
                    </a:p>
                    <a:p>
                      <a:pPr algn="ctr"/>
                      <a:endParaRPr lang="pl-PL" sz="1800" b="1" dirty="0">
                        <a:solidFill>
                          <a:schemeClr val="bg1"/>
                        </a:solidFill>
                      </a:endParaRPr>
                    </a:p>
                  </a:txBody>
                  <a:tcPr>
                    <a:solidFill>
                      <a:schemeClr val="accent1"/>
                    </a:solidFill>
                  </a:tcPr>
                </a:tc>
                <a:tc>
                  <a:txBody>
                    <a:bodyPr/>
                    <a:lstStyle/>
                    <a:p>
                      <a:pPr algn="ctr"/>
                      <a:endParaRPr lang="pl-PL" sz="1800" b="1" dirty="0">
                        <a:solidFill>
                          <a:schemeClr val="bg1"/>
                        </a:solidFill>
                      </a:endParaRPr>
                    </a:p>
                  </a:txBody>
                  <a:tcPr>
                    <a:noFill/>
                  </a:tcPr>
                </a:tc>
                <a:tc>
                  <a:txBody>
                    <a:bodyPr/>
                    <a:lstStyle/>
                    <a:p>
                      <a:pPr algn="ctr"/>
                      <a:r>
                        <a:rPr lang="en-US" sz="1800" b="1" kern="1200" dirty="0">
                          <a:solidFill>
                            <a:schemeClr val="bg1"/>
                          </a:solidFill>
                          <a:effectLst/>
                          <a:latin typeface="+mn-lt"/>
                          <a:ea typeface="+mn-ea"/>
                          <a:cs typeface="+mn-cs"/>
                        </a:rPr>
                        <a:t>Integration with any system and sensor</a:t>
                      </a:r>
                    </a:p>
                  </a:txBody>
                  <a:tcPr>
                    <a:solidFill>
                      <a:schemeClr val="tx1">
                        <a:lumMod val="50000"/>
                        <a:lumOff val="50000"/>
                      </a:schemeClr>
                    </a:solidFill>
                  </a:tcPr>
                </a:tc>
                <a:tc>
                  <a:txBody>
                    <a:bodyPr/>
                    <a:lstStyle/>
                    <a:p>
                      <a:pPr algn="ctr"/>
                      <a:endParaRPr lang="pl-PL" sz="1800" b="1" dirty="0">
                        <a:solidFill>
                          <a:schemeClr val="bg1"/>
                        </a:solidFill>
                      </a:endParaRPr>
                    </a:p>
                  </a:txBody>
                  <a:tcPr>
                    <a:noFill/>
                  </a:tcPr>
                </a:tc>
                <a:tc>
                  <a:txBody>
                    <a:bodyPr/>
                    <a:lstStyle/>
                    <a:p>
                      <a:pPr algn="ctr"/>
                      <a:r>
                        <a:rPr lang="en-US" b="1" dirty="0">
                          <a:solidFill>
                            <a:schemeClr val="bg1"/>
                          </a:solidFill>
                        </a:rPr>
                        <a:t>Global tracking of resources from multiple locations</a:t>
                      </a:r>
                    </a:p>
                  </a:txBody>
                  <a:tcPr>
                    <a:solidFill>
                      <a:schemeClr val="accent6"/>
                    </a:solidFill>
                  </a:tcPr>
                </a:tc>
                <a:extLst>
                  <a:ext uri="{0D108BD9-81ED-4DB2-BD59-A6C34878D82A}">
                    <a16:rowId xmlns:a16="http://schemas.microsoft.com/office/drawing/2014/main" val="345809010"/>
                  </a:ext>
                </a:extLst>
              </a:tr>
            </a:tbl>
          </a:graphicData>
        </a:graphic>
      </p:graphicFrame>
      <p:pic>
        <p:nvPicPr>
          <p:cNvPr id="13" name="Obraz 12">
            <a:extLst>
              <a:ext uri="{FF2B5EF4-FFF2-40B4-BE49-F238E27FC236}">
                <a16:creationId xmlns:a16="http://schemas.microsoft.com/office/drawing/2014/main" id="{B7011CEA-669C-4BAD-949C-7EAF036E993C}"/>
              </a:ext>
            </a:extLst>
          </p:cNvPr>
          <p:cNvPicPr>
            <a:picLocks noChangeAspect="1"/>
          </p:cNvPicPr>
          <p:nvPr/>
        </p:nvPicPr>
        <p:blipFill>
          <a:blip r:embed="rId3"/>
          <a:stretch>
            <a:fillRect/>
          </a:stretch>
        </p:blipFill>
        <p:spPr>
          <a:xfrm>
            <a:off x="3287032" y="4050370"/>
            <a:ext cx="1453078" cy="858647"/>
          </a:xfrm>
          <a:prstGeom prst="rect">
            <a:avLst/>
          </a:prstGeom>
        </p:spPr>
      </p:pic>
      <p:pic>
        <p:nvPicPr>
          <p:cNvPr id="17" name="Obraz 16">
            <a:extLst>
              <a:ext uri="{FF2B5EF4-FFF2-40B4-BE49-F238E27FC236}">
                <a16:creationId xmlns:a16="http://schemas.microsoft.com/office/drawing/2014/main" id="{D2AD7944-18C9-47D6-8191-AF111138B4B6}"/>
              </a:ext>
            </a:extLst>
          </p:cNvPr>
          <p:cNvPicPr>
            <a:picLocks noChangeAspect="1"/>
          </p:cNvPicPr>
          <p:nvPr/>
        </p:nvPicPr>
        <p:blipFill>
          <a:blip r:embed="rId4"/>
          <a:stretch>
            <a:fillRect/>
          </a:stretch>
        </p:blipFill>
        <p:spPr>
          <a:xfrm>
            <a:off x="7761112" y="4055520"/>
            <a:ext cx="1227751" cy="979997"/>
          </a:xfrm>
          <a:prstGeom prst="rect">
            <a:avLst/>
          </a:prstGeom>
        </p:spPr>
      </p:pic>
      <p:pic>
        <p:nvPicPr>
          <p:cNvPr id="18" name="Obraz 17">
            <a:extLst>
              <a:ext uri="{FF2B5EF4-FFF2-40B4-BE49-F238E27FC236}">
                <a16:creationId xmlns:a16="http://schemas.microsoft.com/office/drawing/2014/main" id="{8DEC52F9-CD5C-4F1F-BFF3-82CF21814504}"/>
              </a:ext>
            </a:extLst>
          </p:cNvPr>
          <p:cNvPicPr>
            <a:picLocks noChangeAspect="1"/>
          </p:cNvPicPr>
          <p:nvPr/>
        </p:nvPicPr>
        <p:blipFill>
          <a:blip r:embed="rId5"/>
          <a:stretch>
            <a:fillRect/>
          </a:stretch>
        </p:blipFill>
        <p:spPr>
          <a:xfrm>
            <a:off x="1227884" y="2780729"/>
            <a:ext cx="900255" cy="886858"/>
          </a:xfrm>
          <a:prstGeom prst="rect">
            <a:avLst/>
          </a:prstGeom>
        </p:spPr>
      </p:pic>
      <p:pic>
        <p:nvPicPr>
          <p:cNvPr id="19" name="Obraz 18">
            <a:extLst>
              <a:ext uri="{FF2B5EF4-FFF2-40B4-BE49-F238E27FC236}">
                <a16:creationId xmlns:a16="http://schemas.microsoft.com/office/drawing/2014/main" id="{B590DC5A-DCAB-4C5B-A3B3-640348A02A2A}"/>
              </a:ext>
            </a:extLst>
          </p:cNvPr>
          <p:cNvPicPr>
            <a:picLocks noChangeAspect="1"/>
          </p:cNvPicPr>
          <p:nvPr/>
        </p:nvPicPr>
        <p:blipFill>
          <a:blip r:embed="rId6"/>
          <a:stretch>
            <a:fillRect/>
          </a:stretch>
        </p:blipFill>
        <p:spPr>
          <a:xfrm>
            <a:off x="10051954" y="2700895"/>
            <a:ext cx="1025943" cy="966692"/>
          </a:xfrm>
          <a:prstGeom prst="rect">
            <a:avLst/>
          </a:prstGeom>
        </p:spPr>
      </p:pic>
      <p:pic>
        <p:nvPicPr>
          <p:cNvPr id="22" name="Obraz 21">
            <a:extLst>
              <a:ext uri="{FF2B5EF4-FFF2-40B4-BE49-F238E27FC236}">
                <a16:creationId xmlns:a16="http://schemas.microsoft.com/office/drawing/2014/main" id="{984C7EEA-EBFA-4551-9ECB-C05FD7C6A377}"/>
              </a:ext>
            </a:extLst>
          </p:cNvPr>
          <p:cNvPicPr>
            <a:picLocks noChangeAspect="1"/>
          </p:cNvPicPr>
          <p:nvPr/>
        </p:nvPicPr>
        <p:blipFill>
          <a:blip r:embed="rId7"/>
          <a:stretch>
            <a:fillRect/>
          </a:stretch>
        </p:blipFill>
        <p:spPr>
          <a:xfrm>
            <a:off x="5281967" y="2700895"/>
            <a:ext cx="1747013" cy="1034000"/>
          </a:xfrm>
          <a:prstGeom prst="rect">
            <a:avLst/>
          </a:prstGeom>
        </p:spPr>
      </p:pic>
    </p:spTree>
    <p:extLst>
      <p:ext uri="{BB962C8B-B14F-4D97-AF65-F5344CB8AC3E}">
        <p14:creationId xmlns:p14="http://schemas.microsoft.com/office/powerpoint/2010/main" val="53869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2BA8EE-2F1F-4624-B03F-686CA086FEEC}"/>
              </a:ext>
            </a:extLst>
          </p:cNvPr>
          <p:cNvSpPr>
            <a:spLocks noGrp="1"/>
          </p:cNvSpPr>
          <p:nvPr>
            <p:ph type="title"/>
          </p:nvPr>
        </p:nvSpPr>
        <p:spPr>
          <a:xfrm>
            <a:off x="890658" y="1052461"/>
            <a:ext cx="9875520" cy="1356360"/>
          </a:xfrm>
        </p:spPr>
        <p:txBody>
          <a:bodyPr/>
          <a:lstStyle/>
          <a:p>
            <a:r>
              <a:rPr lang="en-US" dirty="0"/>
              <a:t>Benefits</a:t>
            </a:r>
            <a:endParaRPr lang="pl-PL" dirty="0"/>
          </a:p>
        </p:txBody>
      </p:sp>
      <p:graphicFrame>
        <p:nvGraphicFramePr>
          <p:cNvPr id="51" name="Tabela 50">
            <a:extLst>
              <a:ext uri="{FF2B5EF4-FFF2-40B4-BE49-F238E27FC236}">
                <a16:creationId xmlns:a16="http://schemas.microsoft.com/office/drawing/2014/main" id="{F7B438D0-F2C1-43B0-835C-4858FF3D5D4B}"/>
              </a:ext>
            </a:extLst>
          </p:cNvPr>
          <p:cNvGraphicFramePr>
            <a:graphicFrameLocks noGrp="1"/>
          </p:cNvGraphicFramePr>
          <p:nvPr>
            <p:extLst>
              <p:ext uri="{D42A27DB-BD31-4B8C-83A1-F6EECF244321}">
                <p14:modId xmlns:p14="http://schemas.microsoft.com/office/powerpoint/2010/main" val="2942026781"/>
              </p:ext>
            </p:extLst>
          </p:nvPr>
        </p:nvGraphicFramePr>
        <p:xfrm>
          <a:off x="4812074" y="3483096"/>
          <a:ext cx="6674797" cy="382029"/>
        </p:xfrm>
        <a:graphic>
          <a:graphicData uri="http://schemas.openxmlformats.org/drawingml/2006/table">
            <a:tbl>
              <a:tblPr firstRow="1" firstCol="1" bandRow="1">
                <a:tableStyleId>{5C22544A-7EE6-4342-B048-85BDC9FD1C3A}</a:tableStyleId>
              </a:tblPr>
              <a:tblGrid>
                <a:gridCol w="6674797">
                  <a:extLst>
                    <a:ext uri="{9D8B030D-6E8A-4147-A177-3AD203B41FA5}">
                      <a16:colId xmlns:a16="http://schemas.microsoft.com/office/drawing/2014/main" val="4090801838"/>
                    </a:ext>
                  </a:extLst>
                </a:gridCol>
              </a:tblGrid>
              <a:tr h="382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Real-Time Process automation - no manual scanning</a:t>
                      </a:r>
                      <a:endParaRPr lang="pl-PL" sz="2000" dirty="0">
                        <a:solidFill>
                          <a:schemeClr val="bg1"/>
                        </a:solidFill>
                      </a:endParaRPr>
                    </a:p>
                  </a:txBody>
                  <a:tcPr marL="68580" marR="68580" marT="0" marB="0">
                    <a:solidFill>
                      <a:srgbClr val="FF0066"/>
                    </a:solidFill>
                  </a:tcPr>
                </a:tc>
                <a:extLst>
                  <a:ext uri="{0D108BD9-81ED-4DB2-BD59-A6C34878D82A}">
                    <a16:rowId xmlns:a16="http://schemas.microsoft.com/office/drawing/2014/main" val="1257765661"/>
                  </a:ext>
                </a:extLst>
              </a:tr>
            </a:tbl>
          </a:graphicData>
        </a:graphic>
      </p:graphicFrame>
      <p:sp>
        <p:nvSpPr>
          <p:cNvPr id="56" name="pole tekstowe 55">
            <a:extLst>
              <a:ext uri="{FF2B5EF4-FFF2-40B4-BE49-F238E27FC236}">
                <a16:creationId xmlns:a16="http://schemas.microsoft.com/office/drawing/2014/main" id="{A9F0D105-A009-4C2E-A5E2-55A1D499BA9E}"/>
              </a:ext>
            </a:extLst>
          </p:cNvPr>
          <p:cNvSpPr txBox="1"/>
          <p:nvPr/>
        </p:nvSpPr>
        <p:spPr>
          <a:xfrm>
            <a:off x="6457671" y="1956033"/>
            <a:ext cx="5029200" cy="400110"/>
          </a:xfrm>
          <a:prstGeom prst="rect">
            <a:avLst/>
          </a:prstGeom>
          <a:solidFill>
            <a:schemeClr val="accent2">
              <a:lumMod val="75000"/>
            </a:schemeClr>
          </a:solidFill>
        </p:spPr>
        <p:txBody>
          <a:bodyPr wrap="square" rtlCol="0">
            <a:spAutoFit/>
          </a:bodyPr>
          <a:lstStyle/>
          <a:p>
            <a:pPr algn="r"/>
            <a:r>
              <a:rPr lang="en-US" sz="2000" b="1" dirty="0">
                <a:solidFill>
                  <a:schemeClr val="bg1"/>
                </a:solidFill>
              </a:rPr>
              <a:t>Transparency through delivery channels</a:t>
            </a:r>
            <a:endParaRPr lang="pl-PL" sz="2000" b="1" dirty="0">
              <a:solidFill>
                <a:schemeClr val="bg1"/>
              </a:solidFill>
            </a:endParaRPr>
          </a:p>
        </p:txBody>
      </p:sp>
      <p:sp>
        <p:nvSpPr>
          <p:cNvPr id="57" name="pole tekstowe 56">
            <a:extLst>
              <a:ext uri="{FF2B5EF4-FFF2-40B4-BE49-F238E27FC236}">
                <a16:creationId xmlns:a16="http://schemas.microsoft.com/office/drawing/2014/main" id="{2CBDDFB9-51C6-4C73-A5DD-0E9E19BF61AD}"/>
              </a:ext>
            </a:extLst>
          </p:cNvPr>
          <p:cNvSpPr txBox="1"/>
          <p:nvPr/>
        </p:nvSpPr>
        <p:spPr>
          <a:xfrm>
            <a:off x="5828418" y="2746325"/>
            <a:ext cx="5658453" cy="400110"/>
          </a:xfrm>
          <a:prstGeom prst="rect">
            <a:avLst/>
          </a:prstGeom>
          <a:solidFill>
            <a:schemeClr val="bg1">
              <a:lumMod val="50000"/>
            </a:schemeClr>
          </a:solidFill>
        </p:spPr>
        <p:txBody>
          <a:bodyPr wrap="square" rtlCol="0">
            <a:spAutoFit/>
          </a:bodyPr>
          <a:lstStyle/>
          <a:p>
            <a:pPr algn="r"/>
            <a:r>
              <a:rPr lang="en-US" sz="2000" b="1" dirty="0">
                <a:solidFill>
                  <a:schemeClr val="bg1"/>
                </a:solidFill>
                <a:ea typeface="Calibri" panose="020F0502020204030204" pitchFamily="34" charset="0"/>
              </a:rPr>
              <a:t>Reduce time to locate , count and track assets</a:t>
            </a:r>
          </a:p>
        </p:txBody>
      </p:sp>
      <p:sp>
        <p:nvSpPr>
          <p:cNvPr id="58" name="pole tekstowe 57">
            <a:extLst>
              <a:ext uri="{FF2B5EF4-FFF2-40B4-BE49-F238E27FC236}">
                <a16:creationId xmlns:a16="http://schemas.microsoft.com/office/drawing/2014/main" id="{25FDC6D1-3E70-4852-9096-BA78D17EB066}"/>
              </a:ext>
            </a:extLst>
          </p:cNvPr>
          <p:cNvSpPr txBox="1"/>
          <p:nvPr/>
        </p:nvSpPr>
        <p:spPr>
          <a:xfrm>
            <a:off x="7104440" y="1159651"/>
            <a:ext cx="4382431" cy="406199"/>
          </a:xfrm>
          <a:prstGeom prst="rect">
            <a:avLst/>
          </a:prstGeom>
          <a:solidFill>
            <a:schemeClr val="accent4"/>
          </a:solidFill>
        </p:spPr>
        <p:txBody>
          <a:bodyPr wrap="square" rtlCol="0">
            <a:spAutoFit/>
          </a:bodyPr>
          <a:lstStyle/>
          <a:p>
            <a:pPr algn="r"/>
            <a:r>
              <a:rPr lang="en-US" sz="2000" b="1" dirty="0">
                <a:solidFill>
                  <a:schemeClr val="bg1"/>
                </a:solidFill>
              </a:rPr>
              <a:t>Lower costs and loss prevention</a:t>
            </a:r>
          </a:p>
        </p:txBody>
      </p:sp>
      <p:sp>
        <p:nvSpPr>
          <p:cNvPr id="59" name="pole tekstowe 58">
            <a:extLst>
              <a:ext uri="{FF2B5EF4-FFF2-40B4-BE49-F238E27FC236}">
                <a16:creationId xmlns:a16="http://schemas.microsoft.com/office/drawing/2014/main" id="{491DB520-4654-4F07-AF11-91BE013C335B}"/>
              </a:ext>
            </a:extLst>
          </p:cNvPr>
          <p:cNvSpPr txBox="1"/>
          <p:nvPr/>
        </p:nvSpPr>
        <p:spPr>
          <a:xfrm>
            <a:off x="3111500" y="4959155"/>
            <a:ext cx="8375372" cy="400110"/>
          </a:xfrm>
          <a:prstGeom prst="rect">
            <a:avLst/>
          </a:prstGeom>
          <a:solidFill>
            <a:schemeClr val="bg1">
              <a:lumMod val="65000"/>
            </a:schemeClr>
          </a:solidFill>
        </p:spPr>
        <p:txBody>
          <a:bodyPr wrap="square" rtlCol="0">
            <a:spAutoFit/>
          </a:bodyPr>
          <a:lstStyle/>
          <a:p>
            <a:pPr algn="r"/>
            <a:r>
              <a:rPr lang="en-US" sz="2000" b="1" dirty="0">
                <a:solidFill>
                  <a:schemeClr val="bg1"/>
                </a:solidFill>
              </a:rPr>
              <a:t>Real-time reporting – better decision making forecasting for management</a:t>
            </a:r>
            <a:endParaRPr lang="pl-PL" sz="2000" b="1" dirty="0">
              <a:solidFill>
                <a:schemeClr val="bg1"/>
              </a:solidFill>
            </a:endParaRPr>
          </a:p>
        </p:txBody>
      </p:sp>
      <p:sp>
        <p:nvSpPr>
          <p:cNvPr id="60" name="pole tekstowe 59">
            <a:extLst>
              <a:ext uri="{FF2B5EF4-FFF2-40B4-BE49-F238E27FC236}">
                <a16:creationId xmlns:a16="http://schemas.microsoft.com/office/drawing/2014/main" id="{50687CFA-62F7-441D-A5E8-730624EA9779}"/>
              </a:ext>
            </a:extLst>
          </p:cNvPr>
          <p:cNvSpPr txBox="1"/>
          <p:nvPr/>
        </p:nvSpPr>
        <p:spPr>
          <a:xfrm>
            <a:off x="1721512" y="5722836"/>
            <a:ext cx="9765359" cy="400110"/>
          </a:xfrm>
          <a:prstGeom prst="rect">
            <a:avLst/>
          </a:prstGeom>
          <a:solidFill>
            <a:schemeClr val="accent6"/>
          </a:solidFill>
        </p:spPr>
        <p:txBody>
          <a:bodyPr wrap="square" rtlCol="0">
            <a:spAutoFit/>
          </a:bodyPr>
          <a:lstStyle/>
          <a:p>
            <a:pPr algn="r"/>
            <a:r>
              <a:rPr lang="en-US" sz="2000" b="1" dirty="0">
                <a:solidFill>
                  <a:schemeClr val="bg1"/>
                </a:solidFill>
              </a:rPr>
              <a:t>Enhance the safety of workers, equipment, internal fleet of vehicles; reducing mishaps</a:t>
            </a:r>
          </a:p>
        </p:txBody>
      </p:sp>
      <p:sp>
        <p:nvSpPr>
          <p:cNvPr id="61" name="pole tekstowe 60">
            <a:extLst>
              <a:ext uri="{FF2B5EF4-FFF2-40B4-BE49-F238E27FC236}">
                <a16:creationId xmlns:a16="http://schemas.microsoft.com/office/drawing/2014/main" id="{B5FFB2D8-A66A-43AC-BD02-94BB5FE6CA3B}"/>
              </a:ext>
            </a:extLst>
          </p:cNvPr>
          <p:cNvSpPr txBox="1"/>
          <p:nvPr/>
        </p:nvSpPr>
        <p:spPr>
          <a:xfrm>
            <a:off x="4026705" y="4228696"/>
            <a:ext cx="7460166" cy="400110"/>
          </a:xfrm>
          <a:prstGeom prst="rect">
            <a:avLst/>
          </a:prstGeom>
          <a:solidFill>
            <a:schemeClr val="accent1"/>
          </a:solidFill>
        </p:spPr>
        <p:txBody>
          <a:bodyPr wrap="square" rtlCol="0">
            <a:spAutoFit/>
          </a:bodyPr>
          <a:lstStyle/>
          <a:p>
            <a:pPr marL="45720" indent="0" algn="r">
              <a:buNone/>
            </a:pPr>
            <a:r>
              <a:rPr lang="en-US" sz="2000" b="1" dirty="0">
                <a:solidFill>
                  <a:schemeClr val="bg1"/>
                </a:solidFill>
                <a:latin typeface="Calibri" panose="020F0502020204030204" pitchFamily="34" charset="0"/>
                <a:ea typeface="Calibri" panose="020F0502020204030204" pitchFamily="34" charset="0"/>
              </a:rPr>
              <a:t>There is no cost to buy expensive servers and additional IT staff</a:t>
            </a:r>
          </a:p>
        </p:txBody>
      </p:sp>
      <p:pic>
        <p:nvPicPr>
          <p:cNvPr id="63" name="Obraz 62">
            <a:extLst>
              <a:ext uri="{FF2B5EF4-FFF2-40B4-BE49-F238E27FC236}">
                <a16:creationId xmlns:a16="http://schemas.microsoft.com/office/drawing/2014/main" id="{81F09DF2-31F7-4F30-893A-A2675BE91A61}"/>
              </a:ext>
            </a:extLst>
          </p:cNvPr>
          <p:cNvPicPr>
            <a:picLocks noChangeAspect="1"/>
          </p:cNvPicPr>
          <p:nvPr/>
        </p:nvPicPr>
        <p:blipFill>
          <a:blip r:embed="rId3"/>
          <a:stretch>
            <a:fillRect/>
          </a:stretch>
        </p:blipFill>
        <p:spPr>
          <a:xfrm>
            <a:off x="5712360" y="784184"/>
            <a:ext cx="1131713" cy="841500"/>
          </a:xfrm>
          <a:prstGeom prst="rect">
            <a:avLst/>
          </a:prstGeom>
        </p:spPr>
      </p:pic>
      <p:pic>
        <p:nvPicPr>
          <p:cNvPr id="64" name="Obraz 63">
            <a:extLst>
              <a:ext uri="{FF2B5EF4-FFF2-40B4-BE49-F238E27FC236}">
                <a16:creationId xmlns:a16="http://schemas.microsoft.com/office/drawing/2014/main" id="{FB458627-8265-4853-AF5D-D66A18359847}"/>
              </a:ext>
            </a:extLst>
          </p:cNvPr>
          <p:cNvPicPr>
            <a:picLocks noChangeAspect="1"/>
          </p:cNvPicPr>
          <p:nvPr/>
        </p:nvPicPr>
        <p:blipFill>
          <a:blip r:embed="rId4"/>
          <a:stretch>
            <a:fillRect/>
          </a:stretch>
        </p:blipFill>
        <p:spPr>
          <a:xfrm>
            <a:off x="1137424" y="5573486"/>
            <a:ext cx="584088" cy="570490"/>
          </a:xfrm>
          <a:prstGeom prst="rect">
            <a:avLst/>
          </a:prstGeom>
        </p:spPr>
      </p:pic>
      <p:pic>
        <p:nvPicPr>
          <p:cNvPr id="65" name="Obraz 64">
            <a:extLst>
              <a:ext uri="{FF2B5EF4-FFF2-40B4-BE49-F238E27FC236}">
                <a16:creationId xmlns:a16="http://schemas.microsoft.com/office/drawing/2014/main" id="{C7DBB683-0B48-4A5F-8450-CFACCECF9985}"/>
              </a:ext>
            </a:extLst>
          </p:cNvPr>
          <p:cNvPicPr>
            <a:picLocks noChangeAspect="1"/>
          </p:cNvPicPr>
          <p:nvPr/>
        </p:nvPicPr>
        <p:blipFill>
          <a:blip r:embed="rId5"/>
          <a:stretch>
            <a:fillRect/>
          </a:stretch>
        </p:blipFill>
        <p:spPr>
          <a:xfrm>
            <a:off x="1721512" y="4863093"/>
            <a:ext cx="851613" cy="590943"/>
          </a:xfrm>
          <a:prstGeom prst="rect">
            <a:avLst/>
          </a:prstGeom>
        </p:spPr>
      </p:pic>
      <p:pic>
        <p:nvPicPr>
          <p:cNvPr id="66" name="Obraz 65">
            <a:extLst>
              <a:ext uri="{FF2B5EF4-FFF2-40B4-BE49-F238E27FC236}">
                <a16:creationId xmlns:a16="http://schemas.microsoft.com/office/drawing/2014/main" id="{3ED0E577-71E1-40FC-9FDD-F421B5A7640E}"/>
              </a:ext>
            </a:extLst>
          </p:cNvPr>
          <p:cNvPicPr>
            <a:picLocks noChangeAspect="1"/>
          </p:cNvPicPr>
          <p:nvPr/>
        </p:nvPicPr>
        <p:blipFill>
          <a:blip r:embed="rId6"/>
          <a:stretch>
            <a:fillRect/>
          </a:stretch>
        </p:blipFill>
        <p:spPr>
          <a:xfrm>
            <a:off x="4163835" y="2543221"/>
            <a:ext cx="648239" cy="603215"/>
          </a:xfrm>
          <a:prstGeom prst="rect">
            <a:avLst/>
          </a:prstGeom>
        </p:spPr>
      </p:pic>
      <p:pic>
        <p:nvPicPr>
          <p:cNvPr id="67" name="Obraz 66">
            <a:extLst>
              <a:ext uri="{FF2B5EF4-FFF2-40B4-BE49-F238E27FC236}">
                <a16:creationId xmlns:a16="http://schemas.microsoft.com/office/drawing/2014/main" id="{9E7F9E91-01FD-4E91-ABA0-D4AFF3F546EE}"/>
              </a:ext>
            </a:extLst>
          </p:cNvPr>
          <p:cNvPicPr>
            <a:picLocks noChangeAspect="1"/>
          </p:cNvPicPr>
          <p:nvPr/>
        </p:nvPicPr>
        <p:blipFill>
          <a:blip r:embed="rId7"/>
          <a:stretch>
            <a:fillRect/>
          </a:stretch>
        </p:blipFill>
        <p:spPr>
          <a:xfrm>
            <a:off x="4812074" y="1758823"/>
            <a:ext cx="1016344" cy="627000"/>
          </a:xfrm>
          <a:prstGeom prst="rect">
            <a:avLst/>
          </a:prstGeom>
        </p:spPr>
      </p:pic>
      <p:pic>
        <p:nvPicPr>
          <p:cNvPr id="69" name="Obraz 68">
            <a:extLst>
              <a:ext uri="{FF2B5EF4-FFF2-40B4-BE49-F238E27FC236}">
                <a16:creationId xmlns:a16="http://schemas.microsoft.com/office/drawing/2014/main" id="{A6D255D7-6627-42C4-92B0-2FF3957683FD}"/>
              </a:ext>
            </a:extLst>
          </p:cNvPr>
          <p:cNvPicPr>
            <a:picLocks noChangeAspect="1"/>
          </p:cNvPicPr>
          <p:nvPr/>
        </p:nvPicPr>
        <p:blipFill>
          <a:blip r:embed="rId8"/>
          <a:stretch>
            <a:fillRect/>
          </a:stretch>
        </p:blipFill>
        <p:spPr>
          <a:xfrm>
            <a:off x="3411191" y="3215269"/>
            <a:ext cx="752644" cy="731500"/>
          </a:xfrm>
          <a:prstGeom prst="rect">
            <a:avLst/>
          </a:prstGeom>
        </p:spPr>
      </p:pic>
      <p:pic>
        <p:nvPicPr>
          <p:cNvPr id="73" name="Obraz 72">
            <a:extLst>
              <a:ext uri="{FF2B5EF4-FFF2-40B4-BE49-F238E27FC236}">
                <a16:creationId xmlns:a16="http://schemas.microsoft.com/office/drawing/2014/main" id="{542B55A4-A095-41C9-B5F5-7486A2D8FC03}"/>
              </a:ext>
            </a:extLst>
          </p:cNvPr>
          <p:cNvPicPr>
            <a:picLocks noChangeAspect="1"/>
          </p:cNvPicPr>
          <p:nvPr/>
        </p:nvPicPr>
        <p:blipFill>
          <a:blip r:embed="rId9"/>
          <a:stretch>
            <a:fillRect/>
          </a:stretch>
        </p:blipFill>
        <p:spPr>
          <a:xfrm>
            <a:off x="2573125" y="3985898"/>
            <a:ext cx="838066" cy="838066"/>
          </a:xfrm>
          <a:prstGeom prst="rect">
            <a:avLst/>
          </a:prstGeom>
        </p:spPr>
      </p:pic>
    </p:spTree>
    <p:extLst>
      <p:ext uri="{BB962C8B-B14F-4D97-AF65-F5344CB8AC3E}">
        <p14:creationId xmlns:p14="http://schemas.microsoft.com/office/powerpoint/2010/main" val="250892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D672B8-4C2A-4D76-B8C1-758CB53D12F1}"/>
              </a:ext>
            </a:extLst>
          </p:cNvPr>
          <p:cNvSpPr>
            <a:spLocks noGrp="1"/>
          </p:cNvSpPr>
          <p:nvPr>
            <p:ph type="title"/>
          </p:nvPr>
        </p:nvSpPr>
        <p:spPr/>
        <p:txBody>
          <a:bodyPr/>
          <a:lstStyle/>
          <a:p>
            <a:r>
              <a:rPr lang="pl-PL" dirty="0"/>
              <a:t>Area</a:t>
            </a:r>
            <a:r>
              <a:rPr lang="en-US" dirty="0"/>
              <a:t>s</a:t>
            </a:r>
            <a:r>
              <a:rPr lang="pl-PL" dirty="0"/>
              <a:t> of ​​application</a:t>
            </a:r>
          </a:p>
        </p:txBody>
      </p:sp>
      <p:graphicFrame>
        <p:nvGraphicFramePr>
          <p:cNvPr id="6" name="Diagram 5">
            <a:extLst>
              <a:ext uri="{FF2B5EF4-FFF2-40B4-BE49-F238E27FC236}">
                <a16:creationId xmlns:a16="http://schemas.microsoft.com/office/drawing/2014/main" id="{23F5A387-104C-403B-AFC2-0F1F74ED69D2}"/>
              </a:ext>
            </a:extLst>
          </p:cNvPr>
          <p:cNvGraphicFramePr/>
          <p:nvPr>
            <p:extLst>
              <p:ext uri="{D42A27DB-BD31-4B8C-83A1-F6EECF244321}">
                <p14:modId xmlns:p14="http://schemas.microsoft.com/office/powerpoint/2010/main" val="39809657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54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8076FA-C26D-4825-9B3C-0FBDA110F892}"/>
              </a:ext>
            </a:extLst>
          </p:cNvPr>
          <p:cNvSpPr>
            <a:spLocks noGrp="1"/>
          </p:cNvSpPr>
          <p:nvPr>
            <p:ph type="title"/>
          </p:nvPr>
        </p:nvSpPr>
        <p:spPr/>
        <p:txBody>
          <a:bodyPr>
            <a:normAutofit fontScale="90000"/>
          </a:bodyPr>
          <a:lstStyle/>
          <a:p>
            <a:r>
              <a:rPr lang="pl-PL" dirty="0"/>
              <a:t>Application</a:t>
            </a:r>
            <a:r>
              <a:rPr lang="en-US" dirty="0"/>
              <a:t>: Current Pilot Polish National Post</a:t>
            </a:r>
            <a:br>
              <a:rPr lang="pl-PL" dirty="0"/>
            </a:br>
            <a:endParaRPr lang="pl-PL" dirty="0"/>
          </a:p>
        </p:txBody>
      </p:sp>
      <p:sp>
        <p:nvSpPr>
          <p:cNvPr id="3" name="Symbol zastępczy zawartości 2">
            <a:extLst>
              <a:ext uri="{FF2B5EF4-FFF2-40B4-BE49-F238E27FC236}">
                <a16:creationId xmlns:a16="http://schemas.microsoft.com/office/drawing/2014/main" id="{95172C8F-BEAA-4BEE-836E-E342BB8A1C1A}"/>
              </a:ext>
            </a:extLst>
          </p:cNvPr>
          <p:cNvSpPr>
            <a:spLocks noGrp="1"/>
          </p:cNvSpPr>
          <p:nvPr>
            <p:ph idx="1"/>
          </p:nvPr>
        </p:nvSpPr>
        <p:spPr/>
        <p:txBody>
          <a:bodyPr/>
          <a:lstStyle/>
          <a:p>
            <a:pPr lvl="0"/>
            <a:endParaRPr lang="en-US" dirty="0"/>
          </a:p>
          <a:p>
            <a:pPr lvl="0"/>
            <a:r>
              <a:rPr lang="en-US" dirty="0"/>
              <a:t>Shipping monitoring - priority / value /</a:t>
            </a:r>
          </a:p>
          <a:p>
            <a:pPr lvl="0"/>
            <a:r>
              <a:rPr lang="en-US" dirty="0"/>
              <a:t>Traceability of fixed assets (e.g. WER / WER carts)</a:t>
            </a:r>
          </a:p>
          <a:p>
            <a:pPr lvl="0"/>
            <a:r>
              <a:rPr lang="en-US" dirty="0"/>
              <a:t>Monitoring workers' work - in which zones / time they spend</a:t>
            </a:r>
          </a:p>
          <a:p>
            <a:pPr lvl="0"/>
            <a:r>
              <a:rPr lang="en-US" dirty="0"/>
              <a:t>Possibility to introduce additional processes - such as handling and tracking of dangerous goods (ADR)</a:t>
            </a:r>
            <a:endParaRPr lang="pl-PL" dirty="0"/>
          </a:p>
        </p:txBody>
      </p:sp>
    </p:spTree>
    <p:extLst>
      <p:ext uri="{BB962C8B-B14F-4D97-AF65-F5344CB8AC3E}">
        <p14:creationId xmlns:p14="http://schemas.microsoft.com/office/powerpoint/2010/main" val="61612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D0601B-CB1B-441B-BDD5-F28593C0EB3D}"/>
              </a:ext>
            </a:extLst>
          </p:cNvPr>
          <p:cNvSpPr>
            <a:spLocks noGrp="1"/>
          </p:cNvSpPr>
          <p:nvPr>
            <p:ph type="title"/>
          </p:nvPr>
        </p:nvSpPr>
        <p:spPr>
          <a:xfrm>
            <a:off x="858644" y="260346"/>
            <a:ext cx="10615961" cy="1356360"/>
          </a:xfrm>
        </p:spPr>
        <p:txBody>
          <a:bodyPr>
            <a:normAutofit/>
          </a:bodyPr>
          <a:lstStyle/>
          <a:p>
            <a:r>
              <a:rPr lang="en-US" dirty="0"/>
              <a:t>(</a:t>
            </a:r>
            <a:r>
              <a:rPr lang="en-US" dirty="0" err="1"/>
              <a:t>Cont</a:t>
            </a:r>
            <a:r>
              <a:rPr lang="en-US" dirty="0"/>
              <a:t>)</a:t>
            </a:r>
            <a:r>
              <a:rPr lang="pl-PL" dirty="0"/>
              <a:t>: Current Pilot Polish National Post</a:t>
            </a:r>
            <a:br>
              <a:rPr lang="pl-PL" dirty="0"/>
            </a:br>
            <a:endParaRPr lang="pl-PL" dirty="0"/>
          </a:p>
        </p:txBody>
      </p:sp>
      <p:sp>
        <p:nvSpPr>
          <p:cNvPr id="3" name="Symbol zastępczy zawartości 2">
            <a:extLst>
              <a:ext uri="{FF2B5EF4-FFF2-40B4-BE49-F238E27FC236}">
                <a16:creationId xmlns:a16="http://schemas.microsoft.com/office/drawing/2014/main" id="{3FEB7048-CA9A-460D-963F-9300FA6D5F9D}"/>
              </a:ext>
            </a:extLst>
          </p:cNvPr>
          <p:cNvSpPr>
            <a:spLocks noGrp="1"/>
          </p:cNvSpPr>
          <p:nvPr>
            <p:ph idx="1"/>
          </p:nvPr>
        </p:nvSpPr>
        <p:spPr>
          <a:xfrm>
            <a:off x="4971910" y="2528647"/>
            <a:ext cx="6502695" cy="4038600"/>
          </a:xfrm>
        </p:spPr>
        <p:txBody>
          <a:bodyPr>
            <a:normAutofit/>
          </a:bodyPr>
          <a:lstStyle/>
          <a:p>
            <a:pPr marL="274320" lvl="1" indent="0">
              <a:buNone/>
            </a:pPr>
            <a:r>
              <a:rPr lang="en-US" dirty="0"/>
              <a:t>Awaited results:</a:t>
            </a:r>
          </a:p>
          <a:p>
            <a:pPr marL="274320" lvl="1" indent="0">
              <a:buNone/>
            </a:pPr>
            <a:endParaRPr lang="en-US" dirty="0"/>
          </a:p>
          <a:p>
            <a:pPr lvl="1">
              <a:buFont typeface="Wingdings" panose="05000000000000000000" pitchFamily="2" charset="2"/>
              <a:buChar char="ü"/>
            </a:pPr>
            <a:r>
              <a:rPr lang="en-US" dirty="0"/>
              <a:t>Correcting logistical processes, introducing automatic inventory of consignments</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Tracking and zone localization of consignments in a closed chain (from dispatch to delivery)</a:t>
            </a:r>
          </a:p>
          <a:p>
            <a:pPr marL="274320" lvl="1" indent="0">
              <a:buNone/>
            </a:pPr>
            <a:endParaRPr lang="en-US" dirty="0"/>
          </a:p>
          <a:p>
            <a:pPr lvl="1">
              <a:buFont typeface="Wingdings" panose="05000000000000000000" pitchFamily="2" charset="2"/>
              <a:buChar char="ü"/>
            </a:pPr>
            <a:r>
              <a:rPr lang="en-US" dirty="0"/>
              <a:t>Confirmation of the possibility of scaling future solutions to further distribution centers</a:t>
            </a:r>
            <a:endParaRPr lang="pl-PL" sz="2000" dirty="0"/>
          </a:p>
        </p:txBody>
      </p:sp>
      <p:sp>
        <p:nvSpPr>
          <p:cNvPr id="4" name="pole tekstowe 3">
            <a:extLst>
              <a:ext uri="{FF2B5EF4-FFF2-40B4-BE49-F238E27FC236}">
                <a16:creationId xmlns:a16="http://schemas.microsoft.com/office/drawing/2014/main" id="{C5D8E61F-5E2D-4413-8F26-17C95C173865}"/>
              </a:ext>
            </a:extLst>
          </p:cNvPr>
          <p:cNvSpPr txBox="1"/>
          <p:nvPr/>
        </p:nvSpPr>
        <p:spPr>
          <a:xfrm>
            <a:off x="756749" y="1293541"/>
            <a:ext cx="10717856" cy="646331"/>
          </a:xfrm>
          <a:prstGeom prst="rect">
            <a:avLst/>
          </a:prstGeom>
          <a:noFill/>
        </p:spPr>
        <p:txBody>
          <a:bodyPr wrap="square" rtlCol="0">
            <a:spAutoFit/>
          </a:bodyPr>
          <a:lstStyle/>
          <a:p>
            <a:pPr algn="just"/>
            <a:r>
              <a:rPr lang="en-US" b="1" dirty="0"/>
              <a:t>Pilot currently in progress to automate processes, reduce the time and cost of shipping the items, work out metrics to implement the project on a larger scale.</a:t>
            </a:r>
          </a:p>
        </p:txBody>
      </p:sp>
      <p:pic>
        <p:nvPicPr>
          <p:cNvPr id="5" name="Obraz 4">
            <a:extLst>
              <a:ext uri="{FF2B5EF4-FFF2-40B4-BE49-F238E27FC236}">
                <a16:creationId xmlns:a16="http://schemas.microsoft.com/office/drawing/2014/main" id="{0CCAC497-EDCE-461E-818E-BF1B0B943301}"/>
              </a:ext>
            </a:extLst>
          </p:cNvPr>
          <p:cNvPicPr>
            <a:picLocks noChangeAspect="1"/>
          </p:cNvPicPr>
          <p:nvPr/>
        </p:nvPicPr>
        <p:blipFill>
          <a:blip r:embed="rId3"/>
          <a:stretch>
            <a:fillRect/>
          </a:stretch>
        </p:blipFill>
        <p:spPr>
          <a:xfrm>
            <a:off x="1143000" y="1989564"/>
            <a:ext cx="3774688" cy="4287752"/>
          </a:xfrm>
          <a:prstGeom prst="rect">
            <a:avLst/>
          </a:prstGeom>
        </p:spPr>
      </p:pic>
    </p:spTree>
    <p:extLst>
      <p:ext uri="{BB962C8B-B14F-4D97-AF65-F5344CB8AC3E}">
        <p14:creationId xmlns:p14="http://schemas.microsoft.com/office/powerpoint/2010/main" val="238974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FAF2E-998B-4CAB-B52A-48F6417A5FF2}"/>
              </a:ext>
            </a:extLst>
          </p:cNvPr>
          <p:cNvSpPr>
            <a:spLocks noGrp="1"/>
          </p:cNvSpPr>
          <p:nvPr>
            <p:ph type="title"/>
          </p:nvPr>
        </p:nvSpPr>
        <p:spPr>
          <a:xfrm>
            <a:off x="908823" y="323450"/>
            <a:ext cx="10556908" cy="1356360"/>
          </a:xfrm>
        </p:spPr>
        <p:txBody>
          <a:bodyPr/>
          <a:lstStyle/>
          <a:p>
            <a:r>
              <a:rPr lang="pl-PL" dirty="0"/>
              <a:t>Business model</a:t>
            </a:r>
          </a:p>
        </p:txBody>
      </p:sp>
      <p:grpSp>
        <p:nvGrpSpPr>
          <p:cNvPr id="4" name="Grupa 3">
            <a:extLst>
              <a:ext uri="{FF2B5EF4-FFF2-40B4-BE49-F238E27FC236}">
                <a16:creationId xmlns:a16="http://schemas.microsoft.com/office/drawing/2014/main" id="{CEB6644A-4808-426B-83DE-F03476B5EB60}"/>
              </a:ext>
            </a:extLst>
          </p:cNvPr>
          <p:cNvGrpSpPr/>
          <p:nvPr/>
        </p:nvGrpSpPr>
        <p:grpSpPr>
          <a:xfrm>
            <a:off x="908823" y="1684118"/>
            <a:ext cx="2514601" cy="1534086"/>
            <a:chOff x="1322294" y="979394"/>
            <a:chExt cx="1176618" cy="1534086"/>
          </a:xfrm>
        </p:grpSpPr>
        <p:sp>
          <p:nvSpPr>
            <p:cNvPr id="5" name="object 4">
              <a:extLst>
                <a:ext uri="{FF2B5EF4-FFF2-40B4-BE49-F238E27FC236}">
                  <a16:creationId xmlns:a16="http://schemas.microsoft.com/office/drawing/2014/main" id="{98C7D6F8-BE6D-4A2F-898B-B19BE6ED2B11}"/>
                </a:ext>
              </a:extLst>
            </p:cNvPr>
            <p:cNvSpPr/>
            <p:nvPr/>
          </p:nvSpPr>
          <p:spPr>
            <a:xfrm>
              <a:off x="1322294" y="979394"/>
              <a:ext cx="1176618" cy="845110"/>
            </a:xfrm>
            <a:custGeom>
              <a:avLst/>
              <a:gdLst/>
              <a:ahLst/>
              <a:cxnLst/>
              <a:rect l="l" t="t" r="r" b="b"/>
              <a:pathLst>
                <a:path w="1600200" h="1149350">
                  <a:moveTo>
                    <a:pt x="0" y="0"/>
                  </a:moveTo>
                  <a:lnTo>
                    <a:pt x="1600200" y="0"/>
                  </a:lnTo>
                  <a:lnTo>
                    <a:pt x="1600200" y="1148841"/>
                  </a:lnTo>
                  <a:lnTo>
                    <a:pt x="0" y="1148841"/>
                  </a:lnTo>
                  <a:lnTo>
                    <a:pt x="0"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25D492F-7DED-4CCB-93E7-BCEE3321BF53}"/>
                </a:ext>
              </a:extLst>
            </p:cNvPr>
            <p:cNvSpPr txBox="1"/>
            <p:nvPr/>
          </p:nvSpPr>
          <p:spPr>
            <a:xfrm>
              <a:off x="1338953" y="1173797"/>
              <a:ext cx="1113118" cy="553998"/>
            </a:xfrm>
            <a:prstGeom prst="rect">
              <a:avLst/>
            </a:prstGeom>
          </p:spPr>
          <p:txBody>
            <a:bodyPr vert="horz" wrap="square" lIns="0" tIns="0" rIns="0" bIns="0" rtlCol="0">
              <a:spAutoFit/>
            </a:bodyPr>
            <a:lstStyle/>
            <a:p>
              <a:pPr marL="9338" marR="3735" indent="51828" algn="ctr"/>
              <a:r>
                <a:rPr lang="pl-PL" b="1" dirty="0">
                  <a:solidFill>
                    <a:schemeClr val="bg1"/>
                  </a:solidFill>
                  <a:cs typeface="Arial"/>
                </a:rPr>
                <a:t>Monthly license</a:t>
              </a:r>
            </a:p>
            <a:p>
              <a:pPr marL="9338" marR="3735" indent="51828" algn="ctr"/>
              <a:r>
                <a:rPr lang="pl-PL" b="1" dirty="0">
                  <a:solidFill>
                    <a:schemeClr val="bg1"/>
                  </a:solidFill>
                  <a:cs typeface="Arial"/>
                </a:rPr>
                <a:t> licencja</a:t>
              </a:r>
              <a:endParaRPr dirty="0">
                <a:solidFill>
                  <a:schemeClr val="bg1"/>
                </a:solidFill>
                <a:cs typeface="Arial"/>
              </a:endParaRPr>
            </a:p>
          </p:txBody>
        </p:sp>
        <p:sp>
          <p:nvSpPr>
            <p:cNvPr id="7" name="object 8">
              <a:extLst>
                <a:ext uri="{FF2B5EF4-FFF2-40B4-BE49-F238E27FC236}">
                  <a16:creationId xmlns:a16="http://schemas.microsoft.com/office/drawing/2014/main" id="{BD9DF300-94C4-4799-838D-166EE1865332}"/>
                </a:ext>
              </a:extLst>
            </p:cNvPr>
            <p:cNvSpPr/>
            <p:nvPr/>
          </p:nvSpPr>
          <p:spPr>
            <a:xfrm>
              <a:off x="1322294" y="1824318"/>
              <a:ext cx="1176618" cy="689162"/>
            </a:xfrm>
            <a:custGeom>
              <a:avLst/>
              <a:gdLst/>
              <a:ahLst/>
              <a:cxnLst/>
              <a:rect l="l" t="t" r="r" b="b"/>
              <a:pathLst>
                <a:path w="1600200" h="937260">
                  <a:moveTo>
                    <a:pt x="0" y="0"/>
                  </a:moveTo>
                  <a:lnTo>
                    <a:pt x="1600200" y="0"/>
                  </a:lnTo>
                  <a:lnTo>
                    <a:pt x="1600200" y="937260"/>
                  </a:lnTo>
                  <a:lnTo>
                    <a:pt x="0" y="937260"/>
                  </a:lnTo>
                  <a:lnTo>
                    <a:pt x="0" y="0"/>
                  </a:lnTo>
                  <a:close/>
                </a:path>
              </a:pathLst>
            </a:custGeom>
            <a:solidFill>
              <a:srgbClr val="E2E2E2"/>
            </a:solidFill>
          </p:spPr>
          <p:txBody>
            <a:bodyPr wrap="square" lIns="0" tIns="0" rIns="0" bIns="0" rtlCol="0"/>
            <a:lstStyle/>
            <a:p>
              <a:endParaRPr/>
            </a:p>
          </p:txBody>
        </p:sp>
        <p:sp>
          <p:nvSpPr>
            <p:cNvPr id="8" name="object 9">
              <a:extLst>
                <a:ext uri="{FF2B5EF4-FFF2-40B4-BE49-F238E27FC236}">
                  <a16:creationId xmlns:a16="http://schemas.microsoft.com/office/drawing/2014/main" id="{4A0702E6-723E-45B7-943A-E662237C8091}"/>
                </a:ext>
              </a:extLst>
            </p:cNvPr>
            <p:cNvSpPr txBox="1"/>
            <p:nvPr/>
          </p:nvSpPr>
          <p:spPr>
            <a:xfrm>
              <a:off x="1381409" y="1889749"/>
              <a:ext cx="1082144" cy="553998"/>
            </a:xfrm>
            <a:prstGeom prst="rect">
              <a:avLst/>
            </a:prstGeom>
          </p:spPr>
          <p:txBody>
            <a:bodyPr vert="horz" wrap="square" lIns="0" tIns="0" rIns="0" bIns="0" rtlCol="0">
              <a:spAutoFit/>
            </a:bodyPr>
            <a:lstStyle/>
            <a:p>
              <a:pPr marL="9338" marR="3735" algn="ctr"/>
              <a:r>
                <a:rPr lang="en-US" b="1" spc="-11" dirty="0">
                  <a:solidFill>
                    <a:schemeClr val="tx1">
                      <a:lumMod val="65000"/>
                      <a:lumOff val="35000"/>
                    </a:schemeClr>
                  </a:solidFill>
                  <a:cs typeface="Arial"/>
                </a:rPr>
                <a:t>Depends on the number of readers</a:t>
              </a:r>
            </a:p>
          </p:txBody>
        </p:sp>
      </p:grpSp>
      <p:grpSp>
        <p:nvGrpSpPr>
          <p:cNvPr id="14" name="Grupa 13">
            <a:extLst>
              <a:ext uri="{FF2B5EF4-FFF2-40B4-BE49-F238E27FC236}">
                <a16:creationId xmlns:a16="http://schemas.microsoft.com/office/drawing/2014/main" id="{CED7D88F-ACCA-403B-95A9-97DE59975566}"/>
              </a:ext>
            </a:extLst>
          </p:cNvPr>
          <p:cNvGrpSpPr/>
          <p:nvPr/>
        </p:nvGrpSpPr>
        <p:grpSpPr>
          <a:xfrm>
            <a:off x="944426" y="3827298"/>
            <a:ext cx="2494166" cy="1553361"/>
            <a:chOff x="1319551" y="3496939"/>
            <a:chExt cx="1938873" cy="1553361"/>
          </a:xfrm>
        </p:grpSpPr>
        <p:grpSp>
          <p:nvGrpSpPr>
            <p:cNvPr id="9" name="Grupa 8">
              <a:extLst>
                <a:ext uri="{FF2B5EF4-FFF2-40B4-BE49-F238E27FC236}">
                  <a16:creationId xmlns:a16="http://schemas.microsoft.com/office/drawing/2014/main" id="{5CDFB70E-AEC2-43F1-9DA3-B5A230178325}"/>
                </a:ext>
              </a:extLst>
            </p:cNvPr>
            <p:cNvGrpSpPr/>
            <p:nvPr/>
          </p:nvGrpSpPr>
          <p:grpSpPr>
            <a:xfrm>
              <a:off x="1319551" y="3496939"/>
              <a:ext cx="1938873" cy="1553361"/>
              <a:chOff x="1316915" y="3223592"/>
              <a:chExt cx="1176618" cy="1553361"/>
            </a:xfrm>
          </p:grpSpPr>
          <p:sp>
            <p:nvSpPr>
              <p:cNvPr id="10" name="object 6">
                <a:extLst>
                  <a:ext uri="{FF2B5EF4-FFF2-40B4-BE49-F238E27FC236}">
                    <a16:creationId xmlns:a16="http://schemas.microsoft.com/office/drawing/2014/main" id="{E5D2AC6C-E29D-4294-BC56-70D8DC078F10}"/>
                  </a:ext>
                </a:extLst>
              </p:cNvPr>
              <p:cNvSpPr/>
              <p:nvPr/>
            </p:nvSpPr>
            <p:spPr>
              <a:xfrm>
                <a:off x="1316915" y="3223592"/>
                <a:ext cx="1176618" cy="822699"/>
              </a:xfrm>
              <a:custGeom>
                <a:avLst/>
                <a:gdLst/>
                <a:ahLst/>
                <a:cxnLst/>
                <a:rect l="l" t="t" r="r" b="b"/>
                <a:pathLst>
                  <a:path w="1600200" h="1118870">
                    <a:moveTo>
                      <a:pt x="0" y="0"/>
                    </a:moveTo>
                    <a:lnTo>
                      <a:pt x="1600200" y="0"/>
                    </a:lnTo>
                    <a:lnTo>
                      <a:pt x="1600200" y="1118362"/>
                    </a:lnTo>
                    <a:lnTo>
                      <a:pt x="0" y="1118362"/>
                    </a:lnTo>
                    <a:lnTo>
                      <a:pt x="0" y="0"/>
                    </a:lnTo>
                    <a:close/>
                  </a:path>
                </a:pathLst>
              </a:custGeom>
              <a:solidFill>
                <a:schemeClr val="accent1"/>
              </a:solidFill>
            </p:spPr>
            <p:txBody>
              <a:bodyPr wrap="square" lIns="0" tIns="0" rIns="0" bIns="0" rtlCol="0"/>
              <a:lstStyle/>
              <a:p>
                <a:endParaRPr/>
              </a:p>
            </p:txBody>
          </p:sp>
          <p:sp>
            <p:nvSpPr>
              <p:cNvPr id="11" name="object 7">
                <a:extLst>
                  <a:ext uri="{FF2B5EF4-FFF2-40B4-BE49-F238E27FC236}">
                    <a16:creationId xmlns:a16="http://schemas.microsoft.com/office/drawing/2014/main" id="{D507C78E-E77E-4718-9130-AA44E9AD0DA8}"/>
                  </a:ext>
                </a:extLst>
              </p:cNvPr>
              <p:cNvSpPr txBox="1"/>
              <p:nvPr/>
            </p:nvSpPr>
            <p:spPr>
              <a:xfrm>
                <a:off x="1380070" y="3358404"/>
                <a:ext cx="1008996" cy="553998"/>
              </a:xfrm>
              <a:prstGeom prst="rect">
                <a:avLst/>
              </a:prstGeom>
            </p:spPr>
            <p:txBody>
              <a:bodyPr vert="horz" wrap="square" lIns="0" tIns="0" rIns="0" bIns="0" rtlCol="0">
                <a:spAutoFit/>
              </a:bodyPr>
              <a:lstStyle/>
              <a:p>
                <a:pPr marL="40621" marR="3735" indent="-31750" algn="ctr"/>
                <a:r>
                  <a:rPr lang="pl-PL" b="1" dirty="0">
                    <a:solidFill>
                      <a:schemeClr val="bg1"/>
                    </a:solidFill>
                    <a:cs typeface="Arial"/>
                  </a:rPr>
                  <a:t>Monthly maintenance</a:t>
                </a:r>
              </a:p>
            </p:txBody>
          </p:sp>
          <p:sp>
            <p:nvSpPr>
              <p:cNvPr id="12" name="object 10">
                <a:extLst>
                  <a:ext uri="{FF2B5EF4-FFF2-40B4-BE49-F238E27FC236}">
                    <a16:creationId xmlns:a16="http://schemas.microsoft.com/office/drawing/2014/main" id="{DF82AE8C-5514-42DE-96CF-0C6D442A7F6E}"/>
                  </a:ext>
                </a:extLst>
              </p:cNvPr>
              <p:cNvSpPr/>
              <p:nvPr/>
            </p:nvSpPr>
            <p:spPr>
              <a:xfrm>
                <a:off x="1321129" y="4021909"/>
                <a:ext cx="1169895" cy="755044"/>
              </a:xfrm>
              <a:custGeom>
                <a:avLst/>
                <a:gdLst/>
                <a:ahLst/>
                <a:cxnLst/>
                <a:rect l="l" t="t" r="r" b="b"/>
                <a:pathLst>
                  <a:path w="1592580" h="720725">
                    <a:moveTo>
                      <a:pt x="0" y="0"/>
                    </a:moveTo>
                    <a:lnTo>
                      <a:pt x="1592580" y="0"/>
                    </a:lnTo>
                    <a:lnTo>
                      <a:pt x="1592580" y="720344"/>
                    </a:lnTo>
                    <a:lnTo>
                      <a:pt x="0" y="720344"/>
                    </a:lnTo>
                    <a:lnTo>
                      <a:pt x="0" y="0"/>
                    </a:lnTo>
                    <a:close/>
                  </a:path>
                </a:pathLst>
              </a:custGeom>
              <a:solidFill>
                <a:srgbClr val="E2E2E2"/>
              </a:solidFill>
            </p:spPr>
            <p:txBody>
              <a:bodyPr wrap="square" lIns="0" tIns="0" rIns="0" bIns="0" rtlCol="0"/>
              <a:lstStyle/>
              <a:p>
                <a:endParaRPr/>
              </a:p>
            </p:txBody>
          </p:sp>
        </p:grpSp>
        <p:sp>
          <p:nvSpPr>
            <p:cNvPr id="13" name="object 13">
              <a:extLst>
                <a:ext uri="{FF2B5EF4-FFF2-40B4-BE49-F238E27FC236}">
                  <a16:creationId xmlns:a16="http://schemas.microsoft.com/office/drawing/2014/main" id="{653753A6-8CEC-4DA5-BEC2-422BAC4BCFF7}"/>
                </a:ext>
              </a:extLst>
            </p:cNvPr>
            <p:cNvSpPr txBox="1"/>
            <p:nvPr/>
          </p:nvSpPr>
          <p:spPr>
            <a:xfrm>
              <a:off x="1326495" y="4415537"/>
              <a:ext cx="1857997" cy="553998"/>
            </a:xfrm>
            <a:prstGeom prst="rect">
              <a:avLst/>
            </a:prstGeom>
          </p:spPr>
          <p:txBody>
            <a:bodyPr vert="horz" wrap="square" lIns="0" tIns="0" rIns="0" bIns="0" rtlCol="0">
              <a:spAutoFit/>
            </a:bodyPr>
            <a:lstStyle/>
            <a:p>
              <a:pPr marL="9338" marR="3735" algn="ctr"/>
              <a:r>
                <a:rPr lang="en-US" b="1" spc="-7" dirty="0">
                  <a:solidFill>
                    <a:schemeClr val="tx1">
                      <a:lumMod val="65000"/>
                      <a:lumOff val="35000"/>
                    </a:schemeClr>
                  </a:solidFill>
                  <a:cs typeface="Arial"/>
                </a:rPr>
                <a:t>As a percentage of the license value</a:t>
              </a:r>
            </a:p>
          </p:txBody>
        </p:sp>
      </p:grpSp>
      <p:graphicFrame>
        <p:nvGraphicFramePr>
          <p:cNvPr id="16" name="Tabela 15">
            <a:extLst>
              <a:ext uri="{FF2B5EF4-FFF2-40B4-BE49-F238E27FC236}">
                <a16:creationId xmlns:a16="http://schemas.microsoft.com/office/drawing/2014/main" id="{1F91BFBF-C8BC-4B24-B615-3562D42E6D71}"/>
              </a:ext>
            </a:extLst>
          </p:cNvPr>
          <p:cNvGraphicFramePr>
            <a:graphicFrameLocks noGrp="1"/>
          </p:cNvGraphicFramePr>
          <p:nvPr>
            <p:extLst>
              <p:ext uri="{D42A27DB-BD31-4B8C-83A1-F6EECF244321}">
                <p14:modId xmlns:p14="http://schemas.microsoft.com/office/powerpoint/2010/main" val="101590590"/>
              </p:ext>
            </p:extLst>
          </p:nvPr>
        </p:nvGraphicFramePr>
        <p:xfrm>
          <a:off x="3557298" y="1684119"/>
          <a:ext cx="7908433" cy="3726939"/>
        </p:xfrm>
        <a:graphic>
          <a:graphicData uri="http://schemas.openxmlformats.org/drawingml/2006/table">
            <a:tbl>
              <a:tblPr firstRow="1" bandRow="1">
                <a:tableStyleId>{5C22544A-7EE6-4342-B048-85BDC9FD1C3A}</a:tableStyleId>
              </a:tblPr>
              <a:tblGrid>
                <a:gridCol w="2932771">
                  <a:extLst>
                    <a:ext uri="{9D8B030D-6E8A-4147-A177-3AD203B41FA5}">
                      <a16:colId xmlns:a16="http://schemas.microsoft.com/office/drawing/2014/main" val="500614809"/>
                    </a:ext>
                  </a:extLst>
                </a:gridCol>
                <a:gridCol w="2453209">
                  <a:extLst>
                    <a:ext uri="{9D8B030D-6E8A-4147-A177-3AD203B41FA5}">
                      <a16:colId xmlns:a16="http://schemas.microsoft.com/office/drawing/2014/main" val="1451121472"/>
                    </a:ext>
                  </a:extLst>
                </a:gridCol>
                <a:gridCol w="2522453">
                  <a:extLst>
                    <a:ext uri="{9D8B030D-6E8A-4147-A177-3AD203B41FA5}">
                      <a16:colId xmlns:a16="http://schemas.microsoft.com/office/drawing/2014/main" val="1954110812"/>
                    </a:ext>
                  </a:extLst>
                </a:gridCol>
              </a:tblGrid>
              <a:tr h="440958">
                <a:tc gridSpan="3">
                  <a:txBody>
                    <a:bodyPr/>
                    <a:lstStyle/>
                    <a:p>
                      <a:pPr algn="ctr"/>
                      <a:r>
                        <a:rPr lang="en-US" sz="2000" dirty="0"/>
                        <a:t>Comparison to other RFID solutions</a:t>
                      </a:r>
                    </a:p>
                  </a:txBody>
                  <a:tcPr>
                    <a:solidFill>
                      <a:schemeClr val="accent4"/>
                    </a:solidFill>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814439098"/>
                  </a:ext>
                </a:extLst>
              </a:tr>
              <a:tr h="434918">
                <a:tc>
                  <a:txBody>
                    <a:bodyPr/>
                    <a:lstStyle/>
                    <a:p>
                      <a:endParaRPr lang="pl-PL" dirty="0"/>
                    </a:p>
                  </a:txBody>
                  <a:tcPr>
                    <a:solidFill>
                      <a:schemeClr val="bg1">
                        <a:lumMod val="95000"/>
                      </a:schemeClr>
                    </a:solidFill>
                  </a:tcPr>
                </a:tc>
                <a:tc>
                  <a:txBody>
                    <a:bodyPr/>
                    <a:lstStyle/>
                    <a:p>
                      <a:pPr algn="ctr"/>
                      <a:r>
                        <a:rPr lang="pl-PL" dirty="0"/>
                        <a:t>ProxiT</a:t>
                      </a:r>
                      <a:r>
                        <a:rPr lang="en-US" dirty="0"/>
                        <a:t>r</a:t>
                      </a:r>
                      <a:r>
                        <a:rPr lang="pl-PL" dirty="0"/>
                        <a:t>ak</a:t>
                      </a:r>
                    </a:p>
                  </a:txBody>
                  <a:tcPr>
                    <a:solidFill>
                      <a:schemeClr val="accent5">
                        <a:lumMod val="40000"/>
                        <a:lumOff val="60000"/>
                      </a:schemeClr>
                    </a:solidFill>
                  </a:tcPr>
                </a:tc>
                <a:tc>
                  <a:txBody>
                    <a:bodyPr/>
                    <a:lstStyle/>
                    <a:p>
                      <a:pPr algn="ctr"/>
                      <a:r>
                        <a:rPr lang="en-US" dirty="0"/>
                        <a:t>Other</a:t>
                      </a:r>
                      <a:endParaRPr lang="pl-PL" dirty="0"/>
                    </a:p>
                  </a:txBody>
                  <a:tcPr>
                    <a:solidFill>
                      <a:schemeClr val="bg1">
                        <a:lumMod val="95000"/>
                      </a:schemeClr>
                    </a:solidFill>
                  </a:tcPr>
                </a:tc>
                <a:extLst>
                  <a:ext uri="{0D108BD9-81ED-4DB2-BD59-A6C34878D82A}">
                    <a16:rowId xmlns:a16="http://schemas.microsoft.com/office/drawing/2014/main" val="2908277285"/>
                  </a:ext>
                </a:extLst>
              </a:tr>
              <a:tr h="414451">
                <a:tc>
                  <a:txBody>
                    <a:bodyPr/>
                    <a:lstStyle/>
                    <a:p>
                      <a:r>
                        <a:rPr lang="en-US" dirty="0"/>
                        <a:t>Site Survey</a:t>
                      </a:r>
                      <a:endParaRPr lang="pl-PL" dirty="0"/>
                    </a:p>
                  </a:txBody>
                  <a:tcPr>
                    <a:solidFill>
                      <a:schemeClr val="bg1">
                        <a:lumMod val="95000"/>
                      </a:schemeClr>
                    </a:solidFill>
                  </a:tcPr>
                </a:tc>
                <a:tc>
                  <a:txBody>
                    <a:bodyPr/>
                    <a:lstStyle/>
                    <a:p>
                      <a:pPr algn="ctr"/>
                      <a:r>
                        <a:rPr lang="pl-PL" dirty="0">
                          <a:latin typeface="Arial" panose="020B0604020202020204" pitchFamily="34" charset="0"/>
                          <a:cs typeface="Arial" panose="020B0604020202020204" pitchFamily="34" charset="0"/>
                        </a:rPr>
                        <a:t>$ 0 </a:t>
                      </a:r>
                    </a:p>
                  </a:txBody>
                  <a:tcPr>
                    <a:solidFill>
                      <a:schemeClr val="accent5">
                        <a:lumMod val="40000"/>
                        <a:lumOff val="60000"/>
                      </a:schemeClr>
                    </a:solidFill>
                  </a:tcPr>
                </a:tc>
                <a:tc>
                  <a:txBody>
                    <a:bodyPr/>
                    <a:lstStyle/>
                    <a:p>
                      <a:pPr algn="ctr"/>
                      <a:r>
                        <a:rPr lang="pl-PL" dirty="0">
                          <a:latin typeface="Arial" panose="020B0604020202020204" pitchFamily="34" charset="0"/>
                          <a:cs typeface="Arial" panose="020B0604020202020204" pitchFamily="34" charset="0"/>
                        </a:rPr>
                        <a:t> $ 100 k </a:t>
                      </a:r>
                    </a:p>
                  </a:txBody>
                  <a:tcPr>
                    <a:solidFill>
                      <a:schemeClr val="bg1">
                        <a:lumMod val="95000"/>
                      </a:schemeClr>
                    </a:solidFill>
                  </a:tcPr>
                </a:tc>
                <a:extLst>
                  <a:ext uri="{0D108BD9-81ED-4DB2-BD59-A6C34878D82A}">
                    <a16:rowId xmlns:a16="http://schemas.microsoft.com/office/drawing/2014/main" val="781684439"/>
                  </a:ext>
                </a:extLst>
              </a:tr>
              <a:tr h="761106">
                <a:tc>
                  <a:txBody>
                    <a:bodyPr/>
                    <a:lstStyle/>
                    <a:p>
                      <a:r>
                        <a:rPr lang="pl-PL" dirty="0"/>
                        <a:t>Scalability - Infrastructure development</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latin typeface="Arial" panose="020B0604020202020204" pitchFamily="34" charset="0"/>
                          <a:cs typeface="Arial" panose="020B0604020202020204" pitchFamily="34" charset="0"/>
                        </a:rPr>
                        <a:t>$ 0 </a:t>
                      </a:r>
                    </a:p>
                    <a:p>
                      <a:pPr algn="ctr"/>
                      <a:endParaRPr lang="pl-PL"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latin typeface="Arial" panose="020B0604020202020204" pitchFamily="34" charset="0"/>
                          <a:cs typeface="Arial" panose="020B0604020202020204" pitchFamily="34" charset="0"/>
                        </a:rPr>
                        <a:t>$ 50-100 k</a:t>
                      </a:r>
                    </a:p>
                    <a:p>
                      <a:pPr algn="ctr"/>
                      <a:endParaRPr lang="pl-PL"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88109591"/>
                  </a:ext>
                </a:extLst>
              </a:tr>
              <a:tr h="761106">
                <a:tc>
                  <a:txBody>
                    <a:bodyPr/>
                    <a:lstStyle/>
                    <a:p>
                      <a:pPr marL="12700"/>
                      <a:r>
                        <a:rPr lang="pl-PL" sz="1800" spc="-45" dirty="0">
                          <a:cs typeface="Times New Roman"/>
                        </a:rPr>
                        <a:t>IT costs</a:t>
                      </a:r>
                    </a:p>
                    <a:p>
                      <a:pPr marL="12700"/>
                      <a:r>
                        <a:rPr lang="pl-PL" sz="1800" spc="-45" dirty="0">
                          <a:cs typeface="Times New Roman"/>
                        </a:rPr>
                        <a:t>(+ Service equipment)</a:t>
                      </a:r>
                      <a:endParaRPr lang="pl-PL"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latin typeface="Arial" panose="020B0604020202020204" pitchFamily="34" charset="0"/>
                          <a:cs typeface="Arial" panose="020B0604020202020204" pitchFamily="34" charset="0"/>
                        </a:rPr>
                        <a:t>$ 500 / cloud</a:t>
                      </a:r>
                    </a:p>
                    <a:p>
                      <a:pPr algn="ctr"/>
                      <a:endParaRPr lang="pl-PL"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latin typeface="Arial" panose="020B0604020202020204" pitchFamily="34" charset="0"/>
                          <a:cs typeface="Arial" panose="020B0604020202020204" pitchFamily="34" charset="0"/>
                        </a:rPr>
                        <a:t>$ 150 k</a:t>
                      </a:r>
                    </a:p>
                    <a:p>
                      <a:pPr algn="ctr"/>
                      <a:endParaRPr lang="pl-PL"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223436326"/>
                  </a:ext>
                </a:extLst>
              </a:tr>
              <a:tr h="8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spc="5" dirty="0">
                          <a:cs typeface="Times New Roman"/>
                        </a:rPr>
                        <a:t>Build / purchase software</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latin typeface="Arial" panose="020B0604020202020204" pitchFamily="34" charset="0"/>
                          <a:cs typeface="Arial" panose="020B0604020202020204" pitchFamily="34" charset="0"/>
                        </a:rPr>
                        <a:t>SAAS, monthly subscription</a:t>
                      </a:r>
                    </a:p>
                    <a:p>
                      <a:pPr algn="ctr"/>
                      <a:endParaRPr lang="pl-PL"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latin typeface="Arial" panose="020B0604020202020204" pitchFamily="34" charset="0"/>
                          <a:cs typeface="Arial" panose="020B0604020202020204" pitchFamily="34" charset="0"/>
                        </a:rPr>
                        <a:t>$ 500 k </a:t>
                      </a:r>
                    </a:p>
                    <a:p>
                      <a:pPr algn="ctr"/>
                      <a:endParaRPr lang="pl-PL"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968640135"/>
                  </a:ext>
                </a:extLst>
              </a:tr>
            </a:tbl>
          </a:graphicData>
        </a:graphic>
      </p:graphicFrame>
    </p:spTree>
    <p:extLst>
      <p:ext uri="{BB962C8B-B14F-4D97-AF65-F5344CB8AC3E}">
        <p14:creationId xmlns:p14="http://schemas.microsoft.com/office/powerpoint/2010/main" val="101924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ECE85C7E-CA75-4897-B415-DE20A9D20995}"/>
              </a:ext>
            </a:extLst>
          </p:cNvPr>
          <p:cNvSpPr txBox="1"/>
          <p:nvPr/>
        </p:nvSpPr>
        <p:spPr>
          <a:xfrm>
            <a:off x="3192841" y="1970574"/>
            <a:ext cx="1916487" cy="369332"/>
          </a:xfrm>
          <a:prstGeom prst="rect">
            <a:avLst/>
          </a:prstGeom>
          <a:noFill/>
        </p:spPr>
        <p:txBody>
          <a:bodyPr wrap="none" rtlCol="0">
            <a:spAutoFit/>
          </a:bodyPr>
          <a:lstStyle/>
          <a:p>
            <a:r>
              <a:rPr lang="en-US" dirty="0"/>
              <a:t>CSCI Contact Info:</a:t>
            </a:r>
            <a:endParaRPr lang="pl-PL" dirty="0"/>
          </a:p>
        </p:txBody>
      </p:sp>
      <p:pic>
        <p:nvPicPr>
          <p:cNvPr id="5" name="Obraz 4">
            <a:extLst>
              <a:ext uri="{FF2B5EF4-FFF2-40B4-BE49-F238E27FC236}">
                <a16:creationId xmlns:a16="http://schemas.microsoft.com/office/drawing/2014/main" id="{B2C0757C-74A5-4367-B903-DFA4E6ED1013}"/>
              </a:ext>
            </a:extLst>
          </p:cNvPr>
          <p:cNvPicPr>
            <a:picLocks noChangeAspect="1"/>
          </p:cNvPicPr>
          <p:nvPr/>
        </p:nvPicPr>
        <p:blipFill>
          <a:blip r:embed="rId3"/>
          <a:stretch>
            <a:fillRect/>
          </a:stretch>
        </p:blipFill>
        <p:spPr>
          <a:xfrm>
            <a:off x="3088888" y="2980095"/>
            <a:ext cx="829128" cy="719390"/>
          </a:xfrm>
          <a:prstGeom prst="rect">
            <a:avLst/>
          </a:prstGeom>
        </p:spPr>
      </p:pic>
      <p:sp>
        <p:nvSpPr>
          <p:cNvPr id="7" name="pole tekstowe 6">
            <a:extLst>
              <a:ext uri="{FF2B5EF4-FFF2-40B4-BE49-F238E27FC236}">
                <a16:creationId xmlns:a16="http://schemas.microsoft.com/office/drawing/2014/main" id="{12F6EAE5-6359-4369-B2D3-8044EE23072D}"/>
              </a:ext>
            </a:extLst>
          </p:cNvPr>
          <p:cNvSpPr txBox="1"/>
          <p:nvPr/>
        </p:nvSpPr>
        <p:spPr>
          <a:xfrm>
            <a:off x="4064744" y="3155124"/>
            <a:ext cx="3393878" cy="369332"/>
          </a:xfrm>
          <a:prstGeom prst="rect">
            <a:avLst/>
          </a:prstGeom>
          <a:noFill/>
        </p:spPr>
        <p:txBody>
          <a:bodyPr wrap="none" rtlCol="0">
            <a:spAutoFit/>
          </a:bodyPr>
          <a:lstStyle/>
          <a:p>
            <a:r>
              <a:rPr lang="pl-PL" dirty="0">
                <a:latin typeface="Arial" panose="020B0604020202020204" pitchFamily="34" charset="0"/>
                <a:cs typeface="Arial" panose="020B0604020202020204" pitchFamily="34" charset="0"/>
              </a:rPr>
              <a:t>cliftena.carter@csci-online.com</a:t>
            </a:r>
          </a:p>
        </p:txBody>
      </p:sp>
      <p:pic>
        <p:nvPicPr>
          <p:cNvPr id="11" name="Obraz 10">
            <a:extLst>
              <a:ext uri="{FF2B5EF4-FFF2-40B4-BE49-F238E27FC236}">
                <a16:creationId xmlns:a16="http://schemas.microsoft.com/office/drawing/2014/main" id="{28C52ADE-5DA3-471C-B8E9-2F6BDEDE517D}"/>
              </a:ext>
            </a:extLst>
          </p:cNvPr>
          <p:cNvPicPr>
            <a:picLocks noChangeAspect="1"/>
          </p:cNvPicPr>
          <p:nvPr/>
        </p:nvPicPr>
        <p:blipFill>
          <a:blip r:embed="rId4"/>
          <a:stretch>
            <a:fillRect/>
          </a:stretch>
        </p:blipFill>
        <p:spPr>
          <a:xfrm>
            <a:off x="3192841" y="4089834"/>
            <a:ext cx="725175" cy="715000"/>
          </a:xfrm>
          <a:prstGeom prst="rect">
            <a:avLst/>
          </a:prstGeom>
        </p:spPr>
      </p:pic>
      <p:sp>
        <p:nvSpPr>
          <p:cNvPr id="12" name="pole tekstowe 11">
            <a:extLst>
              <a:ext uri="{FF2B5EF4-FFF2-40B4-BE49-F238E27FC236}">
                <a16:creationId xmlns:a16="http://schemas.microsoft.com/office/drawing/2014/main" id="{14F50755-CFD6-41A2-B95F-0F4837F4BE0D}"/>
              </a:ext>
            </a:extLst>
          </p:cNvPr>
          <p:cNvSpPr txBox="1"/>
          <p:nvPr/>
        </p:nvSpPr>
        <p:spPr>
          <a:xfrm>
            <a:off x="4064744" y="4262668"/>
            <a:ext cx="21788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+001 913 607 6501</a:t>
            </a:r>
            <a:endParaRPr lang="pl-PL"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87585F8-B035-4CB8-BDBD-52D24B662013}"/>
              </a:ext>
            </a:extLst>
          </p:cNvPr>
          <p:cNvPicPr>
            <a:picLocks noChangeAspect="1"/>
          </p:cNvPicPr>
          <p:nvPr/>
        </p:nvPicPr>
        <p:blipFill>
          <a:blip r:embed="rId5"/>
          <a:stretch>
            <a:fillRect/>
          </a:stretch>
        </p:blipFill>
        <p:spPr>
          <a:xfrm>
            <a:off x="3088888" y="796984"/>
            <a:ext cx="1761408" cy="1160457"/>
          </a:xfrm>
          <a:prstGeom prst="rect">
            <a:avLst/>
          </a:prstGeom>
        </p:spPr>
      </p:pic>
    </p:spTree>
    <p:extLst>
      <p:ext uri="{BB962C8B-B14F-4D97-AF65-F5344CB8AC3E}">
        <p14:creationId xmlns:p14="http://schemas.microsoft.com/office/powerpoint/2010/main" val="2815688976"/>
      </p:ext>
    </p:extLst>
  </p:cSld>
  <p:clrMapOvr>
    <a:masterClrMapping/>
  </p:clrMapOvr>
</p:sld>
</file>

<file path=ppt/theme/theme1.xml><?xml version="1.0" encoding="utf-8"?>
<a:theme xmlns:a="http://schemas.openxmlformats.org/drawingml/2006/main" name="Podstawa">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TM03457444[[fn=Podstawa]]</Template>
  <TotalTime>420</TotalTime>
  <Words>786</Words>
  <Application>Microsoft Office PowerPoint</Application>
  <PresentationFormat>Widescreen</PresentationFormat>
  <Paragraphs>130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Corbel</vt:lpstr>
      <vt:lpstr>Times New Roman</vt:lpstr>
      <vt:lpstr>Wingdings</vt:lpstr>
      <vt:lpstr>Wingdings 2</vt:lpstr>
      <vt:lpstr>Podstawa</vt:lpstr>
      <vt:lpstr>PowerPoint Presentation</vt:lpstr>
      <vt:lpstr>Current limitations of RFID systems</vt:lpstr>
      <vt:lpstr>RFID Platform on the Cloud</vt:lpstr>
      <vt:lpstr>Benefits</vt:lpstr>
      <vt:lpstr>Areas of ​​application</vt:lpstr>
      <vt:lpstr>Application: Current Pilot Polish National Post </vt:lpstr>
      <vt:lpstr>(Cont): Current Pilot Polish National Post </vt:lpstr>
      <vt:lpstr>Business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Ania Oplatek</dc:creator>
  <cp:lastModifiedBy>Xerxez</cp:lastModifiedBy>
  <cp:revision>42</cp:revision>
  <cp:lastPrinted>2017-07-20T14:38:20Z</cp:lastPrinted>
  <dcterms:created xsi:type="dcterms:W3CDTF">2017-07-19T09:39:07Z</dcterms:created>
  <dcterms:modified xsi:type="dcterms:W3CDTF">2017-07-27T15:04:02Z</dcterms:modified>
</cp:coreProperties>
</file>